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73" r:id="rId11"/>
    <p:sldId id="271" r:id="rId12"/>
    <p:sldId id="268" r:id="rId13"/>
    <p:sldId id="265" r:id="rId14"/>
    <p:sldId id="269" r:id="rId15"/>
    <p:sldId id="270" r:id="rId16"/>
    <p:sldId id="272" r:id="rId17"/>
    <p:sldId id="266" r:id="rId18"/>
    <p:sldId id="267" r:id="rId19"/>
  </p:sldIdLst>
  <p:sldSz cx="18288000" cy="10287000"/>
  <p:notesSz cx="6858000" cy="9144000"/>
  <p:embeddedFontLst>
    <p:embeddedFont>
      <p:font typeface="Bodoni" panose="020B0604020202020204" charset="0"/>
      <p:regular r:id="rId21"/>
      <p:bold r:id="rId22"/>
      <p:italic r:id="rId23"/>
      <p:boldItalic r:id="rId24"/>
    </p:embeddedFont>
    <p:embeddedFont>
      <p:font typeface="Nunito" pitchFamily="2"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i7h5dVjZEQ2gMgl9WLmBh7tw8+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914" y="7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3T15:13:28.792"/>
    </inkml:context>
    <inkml:brush xml:id="br0">
      <inkml:brushProperty name="width" value="0.3" units="cm"/>
      <inkml:brushProperty name="height" value="0.6" units="cm"/>
      <inkml:brushProperty name="color" value="#996633"/>
      <inkml:brushProperty name="tip" value="rectangle"/>
      <inkml:brushProperty name="rasterOp" value="maskPen"/>
      <inkml:brushProperty name="ignorePressure" value="1"/>
    </inkml:brush>
  </inkml:definitions>
  <inkml:trace contextRef="#ctx0" brushRef="#br0">699 80,'-64'-1,"1"-3,-80-15,-36-21,143 33,0 2,-1 2,-61 2,89 1,-24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3T15:13:29.080"/>
    </inkml:context>
    <inkml:brush xml:id="br0">
      <inkml:brushProperty name="width" value="0.3" units="cm"/>
      <inkml:brushProperty name="height" value="0.6" units="cm"/>
      <inkml:brushProperty name="color" value="#996633"/>
      <inkml:brushProperty name="tip" value="rectangle"/>
      <inkml:brushProperty name="rasterOp" value="maskPen"/>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3T15:13:29.668"/>
    </inkml:context>
    <inkml:brush xml:id="br0">
      <inkml:brushProperty name="width" value="0.3" units="cm"/>
      <inkml:brushProperty name="height" value="0.6" units="cm"/>
      <inkml:brushProperty name="color" value="#996633"/>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3T15:13:30.034"/>
    </inkml:context>
    <inkml:brush xml:id="br0">
      <inkml:brushProperty name="width" value="0.3" units="cm"/>
      <inkml:brushProperty name="height" value="0.6" units="cm"/>
      <inkml:brushProperty name="color" value="#996633"/>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2B2C41D-F126-BB46-AA24-0A3C33943A6F}"/>
            </a:ext>
          </a:extLst>
        </p:cNvPr>
        <p:cNvGrpSpPr/>
        <p:nvPr/>
      </p:nvGrpSpPr>
      <p:grpSpPr>
        <a:xfrm>
          <a:off x="0" y="0"/>
          <a:ext cx="0" cy="0"/>
          <a:chOff x="0" y="0"/>
          <a:chExt cx="0" cy="0"/>
        </a:xfrm>
      </p:grpSpPr>
      <p:sp>
        <p:nvSpPr>
          <p:cNvPr id="218" name="Google Shape;218;p9:notes">
            <a:extLst>
              <a:ext uri="{FF2B5EF4-FFF2-40B4-BE49-F238E27FC236}">
                <a16:creationId xmlns:a16="http://schemas.microsoft.com/office/drawing/2014/main" id="{228DF218-A5E1-6E22-339A-58C9E4C3EA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9:notes">
            <a:extLst>
              <a:ext uri="{FF2B5EF4-FFF2-40B4-BE49-F238E27FC236}">
                <a16:creationId xmlns:a16="http://schemas.microsoft.com/office/drawing/2014/main" id="{4866CADD-C069-60AC-5241-A97B09506F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9971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77CACE1-0541-CB79-F1F4-9455D91DDB9A}"/>
            </a:ext>
          </a:extLst>
        </p:cNvPr>
        <p:cNvGrpSpPr/>
        <p:nvPr/>
      </p:nvGrpSpPr>
      <p:grpSpPr>
        <a:xfrm>
          <a:off x="0" y="0"/>
          <a:ext cx="0" cy="0"/>
          <a:chOff x="0" y="0"/>
          <a:chExt cx="0" cy="0"/>
        </a:xfrm>
      </p:grpSpPr>
      <p:sp>
        <p:nvSpPr>
          <p:cNvPr id="218" name="Google Shape;218;p9:notes">
            <a:extLst>
              <a:ext uri="{FF2B5EF4-FFF2-40B4-BE49-F238E27FC236}">
                <a16:creationId xmlns:a16="http://schemas.microsoft.com/office/drawing/2014/main" id="{61371624-9439-4467-1B93-3971DB971D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9:notes">
            <a:extLst>
              <a:ext uri="{FF2B5EF4-FFF2-40B4-BE49-F238E27FC236}">
                <a16:creationId xmlns:a16="http://schemas.microsoft.com/office/drawing/2014/main" id="{4ED2424C-D52B-1F11-8F21-F2DF72ED3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3500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092F0808-2D47-5418-6FBD-1E51E942CBFA}"/>
            </a:ext>
          </a:extLst>
        </p:cNvPr>
        <p:cNvGrpSpPr/>
        <p:nvPr/>
      </p:nvGrpSpPr>
      <p:grpSpPr>
        <a:xfrm>
          <a:off x="0" y="0"/>
          <a:ext cx="0" cy="0"/>
          <a:chOff x="0" y="0"/>
          <a:chExt cx="0" cy="0"/>
        </a:xfrm>
      </p:grpSpPr>
      <p:sp>
        <p:nvSpPr>
          <p:cNvPr id="218" name="Google Shape;218;p9:notes">
            <a:extLst>
              <a:ext uri="{FF2B5EF4-FFF2-40B4-BE49-F238E27FC236}">
                <a16:creationId xmlns:a16="http://schemas.microsoft.com/office/drawing/2014/main" id="{F5974BB7-302C-4EBA-B7D6-56FA0AAD9E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9:notes">
            <a:extLst>
              <a:ext uri="{FF2B5EF4-FFF2-40B4-BE49-F238E27FC236}">
                <a16:creationId xmlns:a16="http://schemas.microsoft.com/office/drawing/2014/main" id="{D196EA20-CDDC-E77A-77E0-5286D3819A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4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386A475C-F136-89B5-E4AB-033AF759A9ED}"/>
            </a:ext>
          </a:extLst>
        </p:cNvPr>
        <p:cNvGrpSpPr/>
        <p:nvPr/>
      </p:nvGrpSpPr>
      <p:grpSpPr>
        <a:xfrm>
          <a:off x="0" y="0"/>
          <a:ext cx="0" cy="0"/>
          <a:chOff x="0" y="0"/>
          <a:chExt cx="0" cy="0"/>
        </a:xfrm>
      </p:grpSpPr>
      <p:sp>
        <p:nvSpPr>
          <p:cNvPr id="234" name="Google Shape;234;p10:notes">
            <a:extLst>
              <a:ext uri="{FF2B5EF4-FFF2-40B4-BE49-F238E27FC236}">
                <a16:creationId xmlns:a16="http://schemas.microsoft.com/office/drawing/2014/main" id="{84EB60CD-8A34-ED83-C97F-3B57551732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0:notes">
            <a:extLst>
              <a:ext uri="{FF2B5EF4-FFF2-40B4-BE49-F238E27FC236}">
                <a16:creationId xmlns:a16="http://schemas.microsoft.com/office/drawing/2014/main" id="{72AEE3CB-C219-3249-72F0-E79D3A1AF6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616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3AAA320A-A7C2-E247-617A-AE967D7EF5A6}"/>
            </a:ext>
          </a:extLst>
        </p:cNvPr>
        <p:cNvGrpSpPr/>
        <p:nvPr/>
      </p:nvGrpSpPr>
      <p:grpSpPr>
        <a:xfrm>
          <a:off x="0" y="0"/>
          <a:ext cx="0" cy="0"/>
          <a:chOff x="0" y="0"/>
          <a:chExt cx="0" cy="0"/>
        </a:xfrm>
      </p:grpSpPr>
      <p:sp>
        <p:nvSpPr>
          <p:cNvPr id="234" name="Google Shape;234;p10:notes">
            <a:extLst>
              <a:ext uri="{FF2B5EF4-FFF2-40B4-BE49-F238E27FC236}">
                <a16:creationId xmlns:a16="http://schemas.microsoft.com/office/drawing/2014/main" id="{000AF519-F2F6-08DB-C32F-1D3B891CEF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0:notes">
            <a:extLst>
              <a:ext uri="{FF2B5EF4-FFF2-40B4-BE49-F238E27FC236}">
                <a16:creationId xmlns:a16="http://schemas.microsoft.com/office/drawing/2014/main" id="{2CCC3A45-37B1-53D0-FDB1-41D48B0B02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22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132CF752-D05B-1C84-D72E-0A771D1F70EA}"/>
            </a:ext>
          </a:extLst>
        </p:cNvPr>
        <p:cNvGrpSpPr/>
        <p:nvPr/>
      </p:nvGrpSpPr>
      <p:grpSpPr>
        <a:xfrm>
          <a:off x="0" y="0"/>
          <a:ext cx="0" cy="0"/>
          <a:chOff x="0" y="0"/>
          <a:chExt cx="0" cy="0"/>
        </a:xfrm>
      </p:grpSpPr>
      <p:sp>
        <p:nvSpPr>
          <p:cNvPr id="234" name="Google Shape;234;p10:notes">
            <a:extLst>
              <a:ext uri="{FF2B5EF4-FFF2-40B4-BE49-F238E27FC236}">
                <a16:creationId xmlns:a16="http://schemas.microsoft.com/office/drawing/2014/main" id="{22BD0DED-D70C-2BCD-D387-695C5FEEA0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0:notes">
            <a:extLst>
              <a:ext uri="{FF2B5EF4-FFF2-40B4-BE49-F238E27FC236}">
                <a16:creationId xmlns:a16="http://schemas.microsoft.com/office/drawing/2014/main" id="{3E037942-4013-6E38-3995-630BA20410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425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6.jpeg"/><Relationship Id="rId4" Type="http://schemas.openxmlformats.org/officeDocument/2006/relationships/image" Target="../media/image2.png"/><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12"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3.jpg"/><Relationship Id="rId5" Type="http://schemas.openxmlformats.org/officeDocument/2006/relationships/image" Target="../media/image3.png"/><Relationship Id="rId10" Type="http://schemas.openxmlformats.org/officeDocument/2006/relationships/image" Target="../media/image12.jpg"/><Relationship Id="rId4" Type="http://schemas.openxmlformats.org/officeDocument/2006/relationships/image" Target="../media/image2.png"/><Relationship Id="rId9"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2.xml"/><Relationship Id="rId3" Type="http://schemas.openxmlformats.org/officeDocument/2006/relationships/image" Target="../media/image8.png"/><Relationship Id="rId7" Type="http://schemas.openxmlformats.org/officeDocument/2006/relationships/image" Target="../media/image5.png"/><Relationship Id="rId12" Type="http://schemas.openxmlformats.org/officeDocument/2006/relationships/image" Target="../media/image18.png"/><Relationship Id="rId17" Type="http://schemas.openxmlformats.org/officeDocument/2006/relationships/image" Target="../media/image20.png"/><Relationship Id="rId2" Type="http://schemas.openxmlformats.org/officeDocument/2006/relationships/notesSlide" Target="../notesSlides/notesSlide5.xml"/><Relationship Id="rId16" Type="http://schemas.openxmlformats.org/officeDocument/2006/relationships/customXml" Target="../ink/ink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customXml" Target="../ink/ink1.xml"/><Relationship Id="rId5" Type="http://schemas.openxmlformats.org/officeDocument/2006/relationships/image" Target="../media/image3.png"/><Relationship Id="rId15" Type="http://schemas.openxmlformats.org/officeDocument/2006/relationships/customXml" Target="../ink/ink3.xml"/><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jp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image" Target="../media/image3.png"/><Relationship Id="rId10" Type="http://schemas.openxmlformats.org/officeDocument/2006/relationships/image" Target="../media/image23.jpeg"/><Relationship Id="rId4" Type="http://schemas.openxmlformats.org/officeDocument/2006/relationships/image" Target="../media/image2.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85" name="Google Shape;85;p1"/>
          <p:cNvSpPr/>
          <p:nvPr/>
        </p:nvSpPr>
        <p:spPr>
          <a:xfrm>
            <a:off x="2578166" y="4325196"/>
            <a:ext cx="5482542" cy="5603396"/>
          </a:xfrm>
          <a:custGeom>
            <a:avLst/>
            <a:gdLst/>
            <a:ahLst/>
            <a:cxnLst/>
            <a:rect l="l" t="t" r="r" b="b"/>
            <a:pathLst>
              <a:path w="5482542" h="5603396" extrusionOk="0">
                <a:moveTo>
                  <a:pt x="0" y="0"/>
                </a:moveTo>
                <a:lnTo>
                  <a:pt x="5482542" y="0"/>
                </a:lnTo>
                <a:lnTo>
                  <a:pt x="5482542" y="5603396"/>
                </a:lnTo>
                <a:lnTo>
                  <a:pt x="0" y="5603396"/>
                </a:lnTo>
                <a:lnTo>
                  <a:pt x="0" y="0"/>
                </a:lnTo>
                <a:close/>
              </a:path>
            </a:pathLst>
          </a:custGeom>
          <a:blipFill rotWithShape="1">
            <a:blip r:embed="rId4">
              <a:alphaModFix amt="90000"/>
            </a:blip>
            <a:stretch>
              <a:fillRect b="-12296"/>
            </a:stretch>
          </a:blipFill>
          <a:ln>
            <a:noFill/>
          </a:ln>
        </p:spPr>
      </p:sp>
      <p:sp>
        <p:nvSpPr>
          <p:cNvPr id="86" name="Google Shape;86;p1"/>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blip>
            <a:stretch>
              <a:fillRect b="-24223"/>
            </a:stretch>
          </a:blipFill>
          <a:ln>
            <a:noFill/>
          </a:ln>
        </p:spPr>
      </p:sp>
      <p:sp>
        <p:nvSpPr>
          <p:cNvPr id="87" name="Google Shape;87;p1"/>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88" name="Google Shape;88;p1"/>
          <p:cNvSpPr/>
          <p:nvPr/>
        </p:nvSpPr>
        <p:spPr>
          <a:xfrm>
            <a:off x="-3162554" y="5767962"/>
            <a:ext cx="7512130" cy="4160630"/>
          </a:xfrm>
          <a:custGeom>
            <a:avLst/>
            <a:gdLst/>
            <a:ahLst/>
            <a:cxnLst/>
            <a:rect l="l" t="t" r="r" b="b"/>
            <a:pathLst>
              <a:path w="7512130" h="4160630" extrusionOk="0">
                <a:moveTo>
                  <a:pt x="0" y="0"/>
                </a:moveTo>
                <a:lnTo>
                  <a:pt x="7512130" y="0"/>
                </a:lnTo>
                <a:lnTo>
                  <a:pt x="7512130" y="4160630"/>
                </a:lnTo>
                <a:lnTo>
                  <a:pt x="0" y="4160630"/>
                </a:lnTo>
                <a:lnTo>
                  <a:pt x="0" y="0"/>
                </a:lnTo>
                <a:close/>
              </a:path>
            </a:pathLst>
          </a:custGeom>
          <a:blipFill rotWithShape="1">
            <a:blip r:embed="rId7">
              <a:alphaModFix/>
            </a:blip>
            <a:stretch>
              <a:fillRect/>
            </a:stretch>
          </a:blipFill>
          <a:ln>
            <a:noFill/>
          </a:ln>
        </p:spPr>
      </p:sp>
      <p:sp>
        <p:nvSpPr>
          <p:cNvPr id="89" name="Google Shape;89;p1"/>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90" name="Google Shape;90;p1"/>
          <p:cNvGrpSpPr/>
          <p:nvPr/>
        </p:nvGrpSpPr>
        <p:grpSpPr>
          <a:xfrm>
            <a:off x="4151195" y="5635970"/>
            <a:ext cx="9985610" cy="1436976"/>
            <a:chOff x="0" y="-38100"/>
            <a:chExt cx="2698925" cy="388388"/>
          </a:xfrm>
        </p:grpSpPr>
        <p:sp>
          <p:nvSpPr>
            <p:cNvPr id="91" name="Google Shape;91;p1"/>
            <p:cNvSpPr/>
            <p:nvPr/>
          </p:nvSpPr>
          <p:spPr>
            <a:xfrm>
              <a:off x="0" y="0"/>
              <a:ext cx="2698925" cy="350288"/>
            </a:xfrm>
            <a:custGeom>
              <a:avLst/>
              <a:gdLst/>
              <a:ahLst/>
              <a:cxnLst/>
              <a:rect l="l" t="t" r="r" b="b"/>
              <a:pathLst>
                <a:path w="2698925" h="350288" extrusionOk="0">
                  <a:moveTo>
                    <a:pt x="39541" y="0"/>
                  </a:moveTo>
                  <a:lnTo>
                    <a:pt x="2659384" y="0"/>
                  </a:lnTo>
                  <a:cubicBezTo>
                    <a:pt x="2669871" y="0"/>
                    <a:pt x="2679928" y="4166"/>
                    <a:pt x="2687344" y="11581"/>
                  </a:cubicBezTo>
                  <a:cubicBezTo>
                    <a:pt x="2694759" y="18997"/>
                    <a:pt x="2698925" y="29054"/>
                    <a:pt x="2698925" y="39541"/>
                  </a:cubicBezTo>
                  <a:lnTo>
                    <a:pt x="2698925" y="310747"/>
                  </a:lnTo>
                  <a:cubicBezTo>
                    <a:pt x="2698925" y="332585"/>
                    <a:pt x="2681222" y="350288"/>
                    <a:pt x="2659384" y="350288"/>
                  </a:cubicBezTo>
                  <a:lnTo>
                    <a:pt x="39541" y="350288"/>
                  </a:lnTo>
                  <a:cubicBezTo>
                    <a:pt x="17703" y="350288"/>
                    <a:pt x="0" y="332585"/>
                    <a:pt x="0" y="310747"/>
                  </a:cubicBezTo>
                  <a:lnTo>
                    <a:pt x="0" y="39541"/>
                  </a:lnTo>
                  <a:cubicBezTo>
                    <a:pt x="0" y="29054"/>
                    <a:pt x="4166" y="18997"/>
                    <a:pt x="11581" y="11581"/>
                  </a:cubicBezTo>
                  <a:cubicBezTo>
                    <a:pt x="18997" y="4166"/>
                    <a:pt x="29054" y="0"/>
                    <a:pt x="39541" y="0"/>
                  </a:cubicBezTo>
                  <a:close/>
                </a:path>
              </a:pathLst>
            </a:custGeom>
            <a:solidFill>
              <a:srgbClr val="766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txBox="1"/>
            <p:nvPr/>
          </p:nvSpPr>
          <p:spPr>
            <a:xfrm>
              <a:off x="0" y="-38100"/>
              <a:ext cx="2698925" cy="388388"/>
            </a:xfrm>
            <a:prstGeom prst="rect">
              <a:avLst/>
            </a:prstGeom>
            <a:noFill/>
            <a:ln>
              <a:noFill/>
            </a:ln>
          </p:spPr>
          <p:txBody>
            <a:bodyPr spcFirstLastPara="1" wrap="square" lIns="49500" tIns="49500" rIns="49500" bIns="495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3" name="Google Shape;93;p1"/>
          <p:cNvSpPr txBox="1"/>
          <p:nvPr/>
        </p:nvSpPr>
        <p:spPr>
          <a:xfrm>
            <a:off x="4491043" y="5909104"/>
            <a:ext cx="9305913" cy="866860"/>
          </a:xfrm>
          <a:prstGeom prst="rect">
            <a:avLst/>
          </a:prstGeom>
          <a:noFill/>
          <a:ln>
            <a:noFill/>
          </a:ln>
        </p:spPr>
        <p:txBody>
          <a:bodyPr spcFirstLastPara="1" wrap="square" lIns="0" tIns="0" rIns="0" bIns="0" anchor="t" anchorCtr="0">
            <a:spAutoFit/>
          </a:bodyPr>
          <a:lstStyle/>
          <a:p>
            <a:pPr marL="0" marR="0" lvl="0" indent="0" algn="ctr" rtl="0">
              <a:lnSpc>
                <a:spcPct val="139984"/>
              </a:lnSpc>
              <a:spcBef>
                <a:spcPts val="0"/>
              </a:spcBef>
              <a:spcAft>
                <a:spcPts val="0"/>
              </a:spcAft>
              <a:buNone/>
            </a:pPr>
            <a:r>
              <a:rPr lang="en-US" sz="5067" b="1" i="0" u="none" strike="noStrike" cap="none">
                <a:solidFill>
                  <a:srgbClr val="FFFFFF"/>
                </a:solidFill>
                <a:latin typeface="Open Sans"/>
                <a:ea typeface="Open Sans"/>
                <a:cs typeface="Open Sans"/>
                <a:sym typeface="Open Sans"/>
              </a:rPr>
              <a:t>Presented by H4 HYPERS</a:t>
            </a:r>
            <a:endParaRPr/>
          </a:p>
        </p:txBody>
      </p:sp>
      <p:sp>
        <p:nvSpPr>
          <p:cNvPr id="94" name="Google Shape;94;p1"/>
          <p:cNvSpPr txBox="1"/>
          <p:nvPr/>
        </p:nvSpPr>
        <p:spPr>
          <a:xfrm>
            <a:off x="4453148" y="3022978"/>
            <a:ext cx="9343800" cy="2754000"/>
          </a:xfrm>
          <a:prstGeom prst="rect">
            <a:avLst/>
          </a:prstGeom>
          <a:noFill/>
          <a:ln>
            <a:noFill/>
          </a:ln>
        </p:spPr>
        <p:txBody>
          <a:bodyPr spcFirstLastPara="1" wrap="square" lIns="0" tIns="0" rIns="0" bIns="0" anchor="t" anchorCtr="0">
            <a:spAutoFit/>
          </a:bodyPr>
          <a:lstStyle/>
          <a:p>
            <a:pPr marL="0" marR="0" lvl="0" indent="0" algn="ctr" rtl="0">
              <a:lnSpc>
                <a:spcPct val="90007"/>
              </a:lnSpc>
              <a:spcBef>
                <a:spcPts val="0"/>
              </a:spcBef>
              <a:spcAft>
                <a:spcPts val="0"/>
              </a:spcAft>
              <a:buNone/>
            </a:pPr>
            <a:r>
              <a:rPr lang="en-US" sz="10718" b="0" i="0" u="none" strike="noStrike" cap="none">
                <a:solidFill>
                  <a:srgbClr val="766140"/>
                </a:solidFill>
                <a:latin typeface="Arial"/>
                <a:ea typeface="Arial"/>
                <a:cs typeface="Arial"/>
                <a:sym typeface="Arial"/>
              </a:rPr>
              <a:t>LIFE</a:t>
            </a:r>
            <a:endParaRPr/>
          </a:p>
          <a:p>
            <a:pPr marL="0" marR="0" lvl="0" indent="0" algn="ctr" rtl="0">
              <a:lnSpc>
                <a:spcPct val="90007"/>
              </a:lnSpc>
              <a:spcBef>
                <a:spcPts val="0"/>
              </a:spcBef>
              <a:spcAft>
                <a:spcPts val="0"/>
              </a:spcAft>
              <a:buNone/>
            </a:pPr>
            <a:r>
              <a:rPr lang="en-US" sz="10718" b="0" i="0" u="none" strike="noStrike" cap="none">
                <a:solidFill>
                  <a:srgbClr val="766140"/>
                </a:solidFill>
                <a:latin typeface="Arial"/>
                <a:ea typeface="Arial"/>
                <a:cs typeface="Arial"/>
                <a:sym typeface="Arial"/>
              </a:rPr>
              <a:t>BEEP</a:t>
            </a:r>
            <a:endParaRPr/>
          </a:p>
        </p:txBody>
      </p:sp>
      <p:sp>
        <p:nvSpPr>
          <p:cNvPr id="95" name="Google Shape;95;p1"/>
          <p:cNvSpPr/>
          <p:nvPr/>
        </p:nvSpPr>
        <p:spPr>
          <a:xfrm>
            <a:off x="1028700" y="4562633"/>
            <a:ext cx="2144295" cy="982477"/>
          </a:xfrm>
          <a:custGeom>
            <a:avLst/>
            <a:gdLst/>
            <a:ahLst/>
            <a:cxnLst/>
            <a:rect l="l" t="t" r="r" b="b"/>
            <a:pathLst>
              <a:path w="2144295" h="982477" extrusionOk="0">
                <a:moveTo>
                  <a:pt x="0" y="0"/>
                </a:moveTo>
                <a:lnTo>
                  <a:pt x="2144295" y="0"/>
                </a:lnTo>
                <a:lnTo>
                  <a:pt x="2144295" y="982477"/>
                </a:lnTo>
                <a:lnTo>
                  <a:pt x="0" y="982477"/>
                </a:lnTo>
                <a:lnTo>
                  <a:pt x="0" y="0"/>
                </a:lnTo>
                <a:close/>
              </a:path>
            </a:pathLst>
          </a:custGeom>
          <a:blipFill rotWithShape="1">
            <a:blip r:embed="rId9">
              <a:alphaModFix amt="44999"/>
            </a:blip>
            <a:stretch>
              <a:fillRect/>
            </a:stretch>
          </a:blipFill>
          <a:ln>
            <a:noFill/>
          </a:ln>
        </p:spPr>
      </p:sp>
      <p:sp>
        <p:nvSpPr>
          <p:cNvPr id="96" name="Google Shape;96;p1"/>
          <p:cNvSpPr/>
          <p:nvPr/>
        </p:nvSpPr>
        <p:spPr>
          <a:xfrm>
            <a:off x="8211207" y="1098952"/>
            <a:ext cx="2144295" cy="982477"/>
          </a:xfrm>
          <a:custGeom>
            <a:avLst/>
            <a:gdLst/>
            <a:ahLst/>
            <a:cxnLst/>
            <a:rect l="l" t="t" r="r" b="b"/>
            <a:pathLst>
              <a:path w="2144295" h="982477" extrusionOk="0">
                <a:moveTo>
                  <a:pt x="0" y="0"/>
                </a:moveTo>
                <a:lnTo>
                  <a:pt x="2144295" y="0"/>
                </a:lnTo>
                <a:lnTo>
                  <a:pt x="2144295" y="982476"/>
                </a:lnTo>
                <a:lnTo>
                  <a:pt x="0" y="982476"/>
                </a:lnTo>
                <a:lnTo>
                  <a:pt x="0" y="0"/>
                </a:lnTo>
                <a:close/>
              </a:path>
            </a:pathLst>
          </a:custGeom>
          <a:blipFill rotWithShape="1">
            <a:blip r:embed="rId9">
              <a:alphaModFix amt="44999"/>
            </a:blip>
            <a:stretch>
              <a:fillRect/>
            </a:stretch>
          </a:blipFill>
          <a:ln>
            <a:noFill/>
          </a:ln>
        </p:spPr>
      </p:sp>
      <p:sp>
        <p:nvSpPr>
          <p:cNvPr id="97" name="Google Shape;97;p1"/>
          <p:cNvSpPr/>
          <p:nvPr/>
        </p:nvSpPr>
        <p:spPr>
          <a:xfrm>
            <a:off x="16783400" y="2426964"/>
            <a:ext cx="2144295" cy="982477"/>
          </a:xfrm>
          <a:custGeom>
            <a:avLst/>
            <a:gdLst/>
            <a:ahLst/>
            <a:cxnLst/>
            <a:rect l="l" t="t" r="r" b="b"/>
            <a:pathLst>
              <a:path w="2144295" h="982477" extrusionOk="0">
                <a:moveTo>
                  <a:pt x="0" y="0"/>
                </a:moveTo>
                <a:lnTo>
                  <a:pt x="2144295" y="0"/>
                </a:lnTo>
                <a:lnTo>
                  <a:pt x="2144295" y="982477"/>
                </a:lnTo>
                <a:lnTo>
                  <a:pt x="0" y="982477"/>
                </a:lnTo>
                <a:lnTo>
                  <a:pt x="0" y="0"/>
                </a:lnTo>
                <a:close/>
              </a:path>
            </a:pathLst>
          </a:custGeom>
          <a:blipFill rotWithShape="1">
            <a:blip r:embed="rId9">
              <a:alphaModFix amt="44999"/>
            </a:blip>
            <a:stretch>
              <a:fillRect/>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443C007-F71C-B0CB-DFE3-D1FD4494A5EF}"/>
            </a:ext>
          </a:extLst>
        </p:cNvPr>
        <p:cNvGrpSpPr/>
        <p:nvPr/>
      </p:nvGrpSpPr>
      <p:grpSpPr>
        <a:xfrm>
          <a:off x="0" y="0"/>
          <a:ext cx="0" cy="0"/>
          <a:chOff x="0" y="0"/>
          <a:chExt cx="0" cy="0"/>
        </a:xfrm>
      </p:grpSpPr>
      <p:sp>
        <p:nvSpPr>
          <p:cNvPr id="221" name="Google Shape;221;p9">
            <a:extLst>
              <a:ext uri="{FF2B5EF4-FFF2-40B4-BE49-F238E27FC236}">
                <a16:creationId xmlns:a16="http://schemas.microsoft.com/office/drawing/2014/main" id="{4F59E844-179F-D5DF-C912-A7D8CE0587D5}"/>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222" name="Google Shape;222;p9">
            <a:extLst>
              <a:ext uri="{FF2B5EF4-FFF2-40B4-BE49-F238E27FC236}">
                <a16:creationId xmlns:a16="http://schemas.microsoft.com/office/drawing/2014/main" id="{988027F6-B7C5-01D7-8274-5963859C2992}"/>
              </a:ext>
            </a:extLst>
          </p:cNvPr>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223" name="Google Shape;223;p9">
            <a:extLst>
              <a:ext uri="{FF2B5EF4-FFF2-40B4-BE49-F238E27FC236}">
                <a16:creationId xmlns:a16="http://schemas.microsoft.com/office/drawing/2014/main" id="{753E2D00-223B-36F1-2C6E-1553CCF46F9B}"/>
              </a:ext>
            </a:extLst>
          </p:cNvPr>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224" name="Google Shape;224;p9">
            <a:extLst>
              <a:ext uri="{FF2B5EF4-FFF2-40B4-BE49-F238E27FC236}">
                <a16:creationId xmlns:a16="http://schemas.microsoft.com/office/drawing/2014/main" id="{4A7912A1-E9BA-B1D4-E9A5-0991542D356A}"/>
              </a:ext>
            </a:extLst>
          </p:cNvPr>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225" name="Google Shape;225;p9">
            <a:extLst>
              <a:ext uri="{FF2B5EF4-FFF2-40B4-BE49-F238E27FC236}">
                <a16:creationId xmlns:a16="http://schemas.microsoft.com/office/drawing/2014/main" id="{79C70CB3-DC61-9D19-045D-2C3BC8F4B7D0}"/>
              </a:ext>
            </a:extLst>
          </p:cNvPr>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0000"/>
            </a:blip>
            <a:stretch>
              <a:fillRect/>
            </a:stretch>
          </a:blipFill>
          <a:ln>
            <a:noFill/>
          </a:ln>
        </p:spPr>
      </p:sp>
      <p:sp>
        <p:nvSpPr>
          <p:cNvPr id="226" name="Google Shape;226;p9">
            <a:extLst>
              <a:ext uri="{FF2B5EF4-FFF2-40B4-BE49-F238E27FC236}">
                <a16:creationId xmlns:a16="http://schemas.microsoft.com/office/drawing/2014/main" id="{D1178728-56E7-65A1-EFE6-86625B55DDBE}"/>
              </a:ext>
            </a:extLst>
          </p:cNvPr>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227" name="Google Shape;227;p9">
            <a:extLst>
              <a:ext uri="{FF2B5EF4-FFF2-40B4-BE49-F238E27FC236}">
                <a16:creationId xmlns:a16="http://schemas.microsoft.com/office/drawing/2014/main" id="{2D1529F8-E512-1ADF-9776-4951768A049C}"/>
              </a:ext>
            </a:extLst>
          </p:cNvPr>
          <p:cNvGrpSpPr/>
          <p:nvPr/>
        </p:nvGrpSpPr>
        <p:grpSpPr>
          <a:xfrm>
            <a:off x="1129955" y="923323"/>
            <a:ext cx="16230600" cy="8334977"/>
            <a:chOff x="0" y="-38100"/>
            <a:chExt cx="4274726" cy="2195220"/>
          </a:xfrm>
        </p:grpSpPr>
        <p:sp>
          <p:nvSpPr>
            <p:cNvPr id="228" name="Google Shape;228;p9">
              <a:extLst>
                <a:ext uri="{FF2B5EF4-FFF2-40B4-BE49-F238E27FC236}">
                  <a16:creationId xmlns:a16="http://schemas.microsoft.com/office/drawing/2014/main" id="{1F6814EA-4BF5-F1B0-4F96-054C2E28FCA7}"/>
                </a:ext>
              </a:extLst>
            </p:cNvPr>
            <p:cNvSpPr/>
            <p:nvPr/>
          </p:nvSpPr>
          <p:spPr>
            <a:xfrm>
              <a:off x="0" y="10345"/>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9">
              <a:extLst>
                <a:ext uri="{FF2B5EF4-FFF2-40B4-BE49-F238E27FC236}">
                  <a16:creationId xmlns:a16="http://schemas.microsoft.com/office/drawing/2014/main" id="{74B26C6D-F923-8BCE-184A-52135A646875}"/>
                </a:ext>
              </a:extLst>
            </p:cNvPr>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30" name="Google Shape;230;p9">
            <a:extLst>
              <a:ext uri="{FF2B5EF4-FFF2-40B4-BE49-F238E27FC236}">
                <a16:creationId xmlns:a16="http://schemas.microsoft.com/office/drawing/2014/main" id="{4DA2FAD7-2383-BA3E-81E5-A3D73B24AAE5}"/>
              </a:ext>
            </a:extLst>
          </p:cNvPr>
          <p:cNvSpPr txBox="1"/>
          <p:nvPr/>
        </p:nvSpPr>
        <p:spPr>
          <a:xfrm>
            <a:off x="2907992" y="1153096"/>
            <a:ext cx="13737598"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a:solidFill>
                  <a:srgbClr val="FFFFFF"/>
                </a:solidFill>
              </a:rPr>
              <a:t>PROTOTYPE</a:t>
            </a:r>
            <a:endParaRPr lang="en-US" sz="1050" dirty="0"/>
          </a:p>
        </p:txBody>
      </p:sp>
      <p:sp>
        <p:nvSpPr>
          <p:cNvPr id="5" name="TextBox 4">
            <a:extLst>
              <a:ext uri="{FF2B5EF4-FFF2-40B4-BE49-F238E27FC236}">
                <a16:creationId xmlns:a16="http://schemas.microsoft.com/office/drawing/2014/main" id="{EC8A58B1-864B-7C78-8D1F-AECC144FEC8A}"/>
              </a:ext>
            </a:extLst>
          </p:cNvPr>
          <p:cNvSpPr txBox="1"/>
          <p:nvPr/>
        </p:nvSpPr>
        <p:spPr>
          <a:xfrm>
            <a:off x="4872942" y="5549657"/>
            <a:ext cx="662361" cy="307777"/>
          </a:xfrm>
          <a:prstGeom prst="rect">
            <a:avLst/>
          </a:prstGeom>
          <a:noFill/>
        </p:spPr>
        <p:txBody>
          <a:bodyPr wrap="none" rtlCol="0">
            <a:spAutoFit/>
          </a:bodyPr>
          <a:lstStyle/>
          <a:p>
            <a:r>
              <a:rPr lang="en-IN" dirty="0"/>
              <a:t>IC741</a:t>
            </a:r>
          </a:p>
        </p:txBody>
      </p:sp>
      <p:pic>
        <p:nvPicPr>
          <p:cNvPr id="10" name="Picture 9">
            <a:extLst>
              <a:ext uri="{FF2B5EF4-FFF2-40B4-BE49-F238E27FC236}">
                <a16:creationId xmlns:a16="http://schemas.microsoft.com/office/drawing/2014/main" id="{7ECA9244-3E93-DC0F-F8D7-F1B531AFF261}"/>
              </a:ext>
            </a:extLst>
          </p:cNvPr>
          <p:cNvPicPr>
            <a:picLocks noChangeAspect="1"/>
          </p:cNvPicPr>
          <p:nvPr/>
        </p:nvPicPr>
        <p:blipFill>
          <a:blip r:embed="rId9"/>
          <a:srcRect l="7177"/>
          <a:stretch>
            <a:fillRect/>
          </a:stretch>
        </p:blipFill>
        <p:spPr>
          <a:xfrm>
            <a:off x="1283719" y="2774828"/>
            <a:ext cx="7594186" cy="5017660"/>
          </a:xfrm>
          <a:prstGeom prst="rect">
            <a:avLst/>
          </a:prstGeom>
        </p:spPr>
      </p:pic>
      <p:pic>
        <p:nvPicPr>
          <p:cNvPr id="12" name="Picture 11">
            <a:extLst>
              <a:ext uri="{FF2B5EF4-FFF2-40B4-BE49-F238E27FC236}">
                <a16:creationId xmlns:a16="http://schemas.microsoft.com/office/drawing/2014/main" id="{D12D8BA4-92E1-FD65-BDFE-471BBAB6542F}"/>
              </a:ext>
            </a:extLst>
          </p:cNvPr>
          <p:cNvPicPr>
            <a:picLocks noChangeAspect="1"/>
          </p:cNvPicPr>
          <p:nvPr/>
        </p:nvPicPr>
        <p:blipFill>
          <a:blip r:embed="rId10"/>
          <a:srcRect l="13291"/>
          <a:stretch>
            <a:fillRect/>
          </a:stretch>
        </p:blipFill>
        <p:spPr>
          <a:xfrm>
            <a:off x="9199834" y="2761701"/>
            <a:ext cx="7958212" cy="5176580"/>
          </a:xfrm>
          <a:prstGeom prst="rect">
            <a:avLst/>
          </a:prstGeom>
        </p:spPr>
      </p:pic>
    </p:spTree>
    <p:extLst>
      <p:ext uri="{BB962C8B-B14F-4D97-AF65-F5344CB8AC3E}">
        <p14:creationId xmlns:p14="http://schemas.microsoft.com/office/powerpoint/2010/main" val="299980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571C814-0426-44B0-0A9F-F496C70F8F18}"/>
            </a:ext>
          </a:extLst>
        </p:cNvPr>
        <p:cNvGrpSpPr/>
        <p:nvPr/>
      </p:nvGrpSpPr>
      <p:grpSpPr>
        <a:xfrm>
          <a:off x="0" y="0"/>
          <a:ext cx="0" cy="0"/>
          <a:chOff x="0" y="0"/>
          <a:chExt cx="0" cy="0"/>
        </a:xfrm>
      </p:grpSpPr>
      <p:sp>
        <p:nvSpPr>
          <p:cNvPr id="221" name="Google Shape;221;p9">
            <a:extLst>
              <a:ext uri="{FF2B5EF4-FFF2-40B4-BE49-F238E27FC236}">
                <a16:creationId xmlns:a16="http://schemas.microsoft.com/office/drawing/2014/main" id="{06C5318C-E98A-3AC9-0EF3-F041FF6C5B2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222" name="Google Shape;222;p9">
            <a:extLst>
              <a:ext uri="{FF2B5EF4-FFF2-40B4-BE49-F238E27FC236}">
                <a16:creationId xmlns:a16="http://schemas.microsoft.com/office/drawing/2014/main" id="{DAB5476A-A08E-908A-46FC-DA3C3D65A1C3}"/>
              </a:ext>
            </a:extLst>
          </p:cNvPr>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223" name="Google Shape;223;p9">
            <a:extLst>
              <a:ext uri="{FF2B5EF4-FFF2-40B4-BE49-F238E27FC236}">
                <a16:creationId xmlns:a16="http://schemas.microsoft.com/office/drawing/2014/main" id="{BC4FFDC4-066F-8AB2-58E2-8D812A8AF50B}"/>
              </a:ext>
            </a:extLst>
          </p:cNvPr>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224" name="Google Shape;224;p9">
            <a:extLst>
              <a:ext uri="{FF2B5EF4-FFF2-40B4-BE49-F238E27FC236}">
                <a16:creationId xmlns:a16="http://schemas.microsoft.com/office/drawing/2014/main" id="{229BE074-E213-A9CD-038C-DBC0CA1122CA}"/>
              </a:ext>
            </a:extLst>
          </p:cNvPr>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225" name="Google Shape;225;p9">
            <a:extLst>
              <a:ext uri="{FF2B5EF4-FFF2-40B4-BE49-F238E27FC236}">
                <a16:creationId xmlns:a16="http://schemas.microsoft.com/office/drawing/2014/main" id="{62F19FE9-4EF4-39B9-EA51-EC8C3ABE35F6}"/>
              </a:ext>
            </a:extLst>
          </p:cNvPr>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0000"/>
            </a:blip>
            <a:stretch>
              <a:fillRect/>
            </a:stretch>
          </a:blipFill>
          <a:ln>
            <a:noFill/>
          </a:ln>
        </p:spPr>
      </p:sp>
      <p:sp>
        <p:nvSpPr>
          <p:cNvPr id="226" name="Google Shape;226;p9">
            <a:extLst>
              <a:ext uri="{FF2B5EF4-FFF2-40B4-BE49-F238E27FC236}">
                <a16:creationId xmlns:a16="http://schemas.microsoft.com/office/drawing/2014/main" id="{8ECF13FD-8791-A79E-ECEA-C7380C5E0829}"/>
              </a:ext>
            </a:extLst>
          </p:cNvPr>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227" name="Google Shape;227;p9">
            <a:extLst>
              <a:ext uri="{FF2B5EF4-FFF2-40B4-BE49-F238E27FC236}">
                <a16:creationId xmlns:a16="http://schemas.microsoft.com/office/drawing/2014/main" id="{9B54B3A9-3DD9-1DAE-3E1F-2F25BD7FD720}"/>
              </a:ext>
            </a:extLst>
          </p:cNvPr>
          <p:cNvGrpSpPr/>
          <p:nvPr/>
        </p:nvGrpSpPr>
        <p:grpSpPr>
          <a:xfrm>
            <a:off x="1028700" y="923322"/>
            <a:ext cx="16230600" cy="8334977"/>
            <a:chOff x="0" y="-38100"/>
            <a:chExt cx="4274726" cy="2195220"/>
          </a:xfrm>
        </p:grpSpPr>
        <p:sp>
          <p:nvSpPr>
            <p:cNvPr id="228" name="Google Shape;228;p9">
              <a:extLst>
                <a:ext uri="{FF2B5EF4-FFF2-40B4-BE49-F238E27FC236}">
                  <a16:creationId xmlns:a16="http://schemas.microsoft.com/office/drawing/2014/main" id="{86979618-36D4-1D50-BE01-D33E18484B9B}"/>
                </a:ext>
              </a:extLst>
            </p:cNvPr>
            <p:cNvSpPr/>
            <p:nvPr/>
          </p:nvSpPr>
          <p:spPr>
            <a:xfrm>
              <a:off x="0" y="10345"/>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9">
              <a:extLst>
                <a:ext uri="{FF2B5EF4-FFF2-40B4-BE49-F238E27FC236}">
                  <a16:creationId xmlns:a16="http://schemas.microsoft.com/office/drawing/2014/main" id="{47864AF4-C4CC-B508-3B38-76A5FC64D7A5}"/>
                </a:ext>
              </a:extLst>
            </p:cNvPr>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30" name="Google Shape;230;p9">
            <a:extLst>
              <a:ext uri="{FF2B5EF4-FFF2-40B4-BE49-F238E27FC236}">
                <a16:creationId xmlns:a16="http://schemas.microsoft.com/office/drawing/2014/main" id="{719630A1-18A8-8C72-7159-5E0E34B84F44}"/>
              </a:ext>
            </a:extLst>
          </p:cNvPr>
          <p:cNvSpPr txBox="1"/>
          <p:nvPr/>
        </p:nvSpPr>
        <p:spPr>
          <a:xfrm>
            <a:off x="2036085" y="1303141"/>
            <a:ext cx="13737598"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a:solidFill>
                  <a:srgbClr val="FFFFFF"/>
                </a:solidFill>
              </a:rPr>
              <a:t>CIRCUIT CONNECTION</a:t>
            </a:r>
            <a:endParaRPr lang="en-US" sz="1050" dirty="0"/>
          </a:p>
        </p:txBody>
      </p:sp>
      <p:sp>
        <p:nvSpPr>
          <p:cNvPr id="5" name="TextBox 4">
            <a:extLst>
              <a:ext uri="{FF2B5EF4-FFF2-40B4-BE49-F238E27FC236}">
                <a16:creationId xmlns:a16="http://schemas.microsoft.com/office/drawing/2014/main" id="{2C6BFF71-FCDF-D6A6-C1B7-E55D679D7070}"/>
              </a:ext>
            </a:extLst>
          </p:cNvPr>
          <p:cNvSpPr txBox="1"/>
          <p:nvPr/>
        </p:nvSpPr>
        <p:spPr>
          <a:xfrm>
            <a:off x="4872942" y="5549657"/>
            <a:ext cx="662361" cy="307777"/>
          </a:xfrm>
          <a:prstGeom prst="rect">
            <a:avLst/>
          </a:prstGeom>
          <a:noFill/>
        </p:spPr>
        <p:txBody>
          <a:bodyPr wrap="none" rtlCol="0">
            <a:spAutoFit/>
          </a:bodyPr>
          <a:lstStyle/>
          <a:p>
            <a:r>
              <a:rPr lang="en-IN" dirty="0"/>
              <a:t>IC741</a:t>
            </a:r>
          </a:p>
        </p:txBody>
      </p:sp>
      <p:pic>
        <p:nvPicPr>
          <p:cNvPr id="3" name="Picture 2">
            <a:extLst>
              <a:ext uri="{FF2B5EF4-FFF2-40B4-BE49-F238E27FC236}">
                <a16:creationId xmlns:a16="http://schemas.microsoft.com/office/drawing/2014/main" id="{0011B14D-C048-AEF2-FCE8-982CCD4DD179}"/>
              </a:ext>
            </a:extLst>
          </p:cNvPr>
          <p:cNvPicPr>
            <a:picLocks noChangeAspect="1"/>
          </p:cNvPicPr>
          <p:nvPr/>
        </p:nvPicPr>
        <p:blipFill>
          <a:blip r:embed="rId9"/>
          <a:stretch>
            <a:fillRect/>
          </a:stretch>
        </p:blipFill>
        <p:spPr>
          <a:xfrm>
            <a:off x="4229019" y="2648492"/>
            <a:ext cx="9569531" cy="5996981"/>
          </a:xfrm>
          <a:prstGeom prst="rect">
            <a:avLst/>
          </a:prstGeom>
        </p:spPr>
      </p:pic>
    </p:spTree>
    <p:extLst>
      <p:ext uri="{BB962C8B-B14F-4D97-AF65-F5344CB8AC3E}">
        <p14:creationId xmlns:p14="http://schemas.microsoft.com/office/powerpoint/2010/main" val="402697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D2C50B1-5FC6-924C-1711-4F56C3616FBE}"/>
            </a:ext>
          </a:extLst>
        </p:cNvPr>
        <p:cNvGrpSpPr/>
        <p:nvPr/>
      </p:nvGrpSpPr>
      <p:grpSpPr>
        <a:xfrm>
          <a:off x="0" y="0"/>
          <a:ext cx="0" cy="0"/>
          <a:chOff x="0" y="0"/>
          <a:chExt cx="0" cy="0"/>
        </a:xfrm>
      </p:grpSpPr>
      <p:sp>
        <p:nvSpPr>
          <p:cNvPr id="221" name="Google Shape;221;p9">
            <a:extLst>
              <a:ext uri="{FF2B5EF4-FFF2-40B4-BE49-F238E27FC236}">
                <a16:creationId xmlns:a16="http://schemas.microsoft.com/office/drawing/2014/main" id="{08A9B779-0E59-8208-12FA-F176AB3BCC0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222" name="Google Shape;222;p9">
            <a:extLst>
              <a:ext uri="{FF2B5EF4-FFF2-40B4-BE49-F238E27FC236}">
                <a16:creationId xmlns:a16="http://schemas.microsoft.com/office/drawing/2014/main" id="{D46F5697-035B-5C1C-6AC9-C0D2D88261E4}"/>
              </a:ext>
            </a:extLst>
          </p:cNvPr>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223" name="Google Shape;223;p9">
            <a:extLst>
              <a:ext uri="{FF2B5EF4-FFF2-40B4-BE49-F238E27FC236}">
                <a16:creationId xmlns:a16="http://schemas.microsoft.com/office/drawing/2014/main" id="{7FCDE901-AE4A-06EA-6DE1-CA7A482FF5BD}"/>
              </a:ext>
            </a:extLst>
          </p:cNvPr>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224" name="Google Shape;224;p9">
            <a:extLst>
              <a:ext uri="{FF2B5EF4-FFF2-40B4-BE49-F238E27FC236}">
                <a16:creationId xmlns:a16="http://schemas.microsoft.com/office/drawing/2014/main" id="{2CDD2FF0-DE54-CE4C-4315-A95A15E8F2DB}"/>
              </a:ext>
            </a:extLst>
          </p:cNvPr>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225" name="Google Shape;225;p9">
            <a:extLst>
              <a:ext uri="{FF2B5EF4-FFF2-40B4-BE49-F238E27FC236}">
                <a16:creationId xmlns:a16="http://schemas.microsoft.com/office/drawing/2014/main" id="{5D9CB07E-7B0A-9D00-A861-441E3ECD104A}"/>
              </a:ext>
            </a:extLst>
          </p:cNvPr>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0000"/>
            </a:blip>
            <a:stretch>
              <a:fillRect/>
            </a:stretch>
          </a:blipFill>
          <a:ln>
            <a:noFill/>
          </a:ln>
        </p:spPr>
      </p:sp>
      <p:sp>
        <p:nvSpPr>
          <p:cNvPr id="226" name="Google Shape;226;p9">
            <a:extLst>
              <a:ext uri="{FF2B5EF4-FFF2-40B4-BE49-F238E27FC236}">
                <a16:creationId xmlns:a16="http://schemas.microsoft.com/office/drawing/2014/main" id="{E7F61D01-2A33-E93F-039A-FA0C745A7249}"/>
              </a:ext>
            </a:extLst>
          </p:cNvPr>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227" name="Google Shape;227;p9">
            <a:extLst>
              <a:ext uri="{FF2B5EF4-FFF2-40B4-BE49-F238E27FC236}">
                <a16:creationId xmlns:a16="http://schemas.microsoft.com/office/drawing/2014/main" id="{C3519879-494B-D1CD-0373-F0B94E70BA2D}"/>
              </a:ext>
            </a:extLst>
          </p:cNvPr>
          <p:cNvGrpSpPr/>
          <p:nvPr/>
        </p:nvGrpSpPr>
        <p:grpSpPr>
          <a:xfrm>
            <a:off x="1028700" y="923322"/>
            <a:ext cx="16230600" cy="8334977"/>
            <a:chOff x="0" y="-38100"/>
            <a:chExt cx="4274726" cy="2195220"/>
          </a:xfrm>
        </p:grpSpPr>
        <p:sp>
          <p:nvSpPr>
            <p:cNvPr id="228" name="Google Shape;228;p9">
              <a:extLst>
                <a:ext uri="{FF2B5EF4-FFF2-40B4-BE49-F238E27FC236}">
                  <a16:creationId xmlns:a16="http://schemas.microsoft.com/office/drawing/2014/main" id="{1D786796-E50C-98CA-89CA-C2EC7BA02836}"/>
                </a:ext>
              </a:extLst>
            </p:cNvPr>
            <p:cNvSpPr/>
            <p:nvPr/>
          </p:nvSpPr>
          <p:spPr>
            <a:xfrm>
              <a:off x="0" y="10345"/>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9">
              <a:extLst>
                <a:ext uri="{FF2B5EF4-FFF2-40B4-BE49-F238E27FC236}">
                  <a16:creationId xmlns:a16="http://schemas.microsoft.com/office/drawing/2014/main" id="{6CB22F3A-5338-1FC6-5943-1E9F5898F1AD}"/>
                </a:ext>
              </a:extLst>
            </p:cNvPr>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30" name="Google Shape;230;p9">
            <a:extLst>
              <a:ext uri="{FF2B5EF4-FFF2-40B4-BE49-F238E27FC236}">
                <a16:creationId xmlns:a16="http://schemas.microsoft.com/office/drawing/2014/main" id="{F71296F0-C8CB-BDFF-70F4-F4BA9C9CE6D2}"/>
              </a:ext>
            </a:extLst>
          </p:cNvPr>
          <p:cNvSpPr txBox="1"/>
          <p:nvPr/>
        </p:nvSpPr>
        <p:spPr>
          <a:xfrm>
            <a:off x="2275201" y="1153096"/>
            <a:ext cx="13737598"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a:solidFill>
                  <a:srgbClr val="FFFFFF"/>
                </a:solidFill>
              </a:rPr>
              <a:t>BLOCK DIAGRAM</a:t>
            </a:r>
            <a:endParaRPr sz="1050" dirty="0"/>
          </a:p>
        </p:txBody>
      </p:sp>
      <p:pic>
        <p:nvPicPr>
          <p:cNvPr id="5" name="Picture 4">
            <a:extLst>
              <a:ext uri="{FF2B5EF4-FFF2-40B4-BE49-F238E27FC236}">
                <a16:creationId xmlns:a16="http://schemas.microsoft.com/office/drawing/2014/main" id="{0D471113-B562-477B-6F6D-5E64DDB26483}"/>
              </a:ext>
            </a:extLst>
          </p:cNvPr>
          <p:cNvPicPr>
            <a:picLocks noChangeAspect="1"/>
          </p:cNvPicPr>
          <p:nvPr/>
        </p:nvPicPr>
        <p:blipFill>
          <a:blip r:embed="rId9"/>
          <a:srcRect t="34686" b="30966"/>
          <a:stretch>
            <a:fillRect/>
          </a:stretch>
        </p:blipFill>
        <p:spPr>
          <a:xfrm>
            <a:off x="1828800" y="3599122"/>
            <a:ext cx="14630400" cy="3350093"/>
          </a:xfrm>
          <a:prstGeom prst="rect">
            <a:avLst/>
          </a:prstGeom>
        </p:spPr>
      </p:pic>
    </p:spTree>
    <p:extLst>
      <p:ext uri="{BB962C8B-B14F-4D97-AF65-F5344CB8AC3E}">
        <p14:creationId xmlns:p14="http://schemas.microsoft.com/office/powerpoint/2010/main" val="3670226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238" name="Google Shape;238;p10"/>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239" name="Google Shape;239;p10"/>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240" name="Google Shape;240;p10"/>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241" name="Google Shape;241;p10"/>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0000"/>
            </a:blip>
            <a:stretch>
              <a:fillRect/>
            </a:stretch>
          </a:blipFill>
          <a:ln>
            <a:noFill/>
          </a:ln>
        </p:spPr>
      </p:sp>
      <p:sp>
        <p:nvSpPr>
          <p:cNvPr id="242" name="Google Shape;242;p10"/>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243" name="Google Shape;243;p10"/>
          <p:cNvGrpSpPr/>
          <p:nvPr/>
        </p:nvGrpSpPr>
        <p:grpSpPr>
          <a:xfrm>
            <a:off x="1028700" y="923322"/>
            <a:ext cx="16230600" cy="8295699"/>
            <a:chOff x="0" y="-38100"/>
            <a:chExt cx="4274726" cy="2184875"/>
          </a:xfrm>
        </p:grpSpPr>
        <p:sp>
          <p:nvSpPr>
            <p:cNvPr id="244" name="Google Shape;244;p10"/>
            <p:cNvSpPr/>
            <p:nvPr/>
          </p:nvSpPr>
          <p:spPr>
            <a:xfrm>
              <a:off x="0" y="0"/>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0"/>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dirty="0">
                <a:solidFill>
                  <a:schemeClr val="dk1"/>
                </a:solidFill>
                <a:latin typeface="Calibri"/>
                <a:ea typeface="Calibri"/>
                <a:cs typeface="Calibri"/>
                <a:sym typeface="Calibri"/>
              </a:endParaRPr>
            </a:p>
          </p:txBody>
        </p:sp>
      </p:grpSp>
      <p:pic>
        <p:nvPicPr>
          <p:cNvPr id="9" name="Picture 8">
            <a:extLst>
              <a:ext uri="{FF2B5EF4-FFF2-40B4-BE49-F238E27FC236}">
                <a16:creationId xmlns:a16="http://schemas.microsoft.com/office/drawing/2014/main" id="{ED74B2F6-5565-5A13-BCB8-5471DBC81788}"/>
              </a:ext>
            </a:extLst>
          </p:cNvPr>
          <p:cNvPicPr>
            <a:picLocks noChangeAspect="1"/>
          </p:cNvPicPr>
          <p:nvPr/>
        </p:nvPicPr>
        <p:blipFill>
          <a:blip r:embed="rId9"/>
          <a:srcRect t="15498" b="5981"/>
          <a:stretch>
            <a:fillRect/>
          </a:stretch>
        </p:blipFill>
        <p:spPr>
          <a:xfrm>
            <a:off x="4388046" y="2096085"/>
            <a:ext cx="9511908" cy="6935373"/>
          </a:xfrm>
          <a:prstGeom prst="rect">
            <a:avLst/>
          </a:prstGeom>
        </p:spPr>
      </p:pic>
      <p:sp>
        <p:nvSpPr>
          <p:cNvPr id="10" name="Google Shape;130;p3">
            <a:extLst>
              <a:ext uri="{FF2B5EF4-FFF2-40B4-BE49-F238E27FC236}">
                <a16:creationId xmlns:a16="http://schemas.microsoft.com/office/drawing/2014/main" id="{0A248445-A7C6-4C46-AE59-5C65445A888F}"/>
              </a:ext>
            </a:extLst>
          </p:cNvPr>
          <p:cNvSpPr txBox="1"/>
          <p:nvPr/>
        </p:nvSpPr>
        <p:spPr>
          <a:xfrm>
            <a:off x="3538652" y="1175884"/>
            <a:ext cx="11210696" cy="11633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5400" b="1" dirty="0">
                <a:solidFill>
                  <a:schemeClr val="bg1"/>
                </a:solidFill>
              </a:rPr>
              <a:t>COMPONENTS USED</a:t>
            </a:r>
            <a:endParaRPr sz="5400" b="1"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a:extLst>
            <a:ext uri="{FF2B5EF4-FFF2-40B4-BE49-F238E27FC236}">
              <a16:creationId xmlns:a16="http://schemas.microsoft.com/office/drawing/2014/main" id="{7BEF4D2B-58C0-EFD1-2FC3-5D71DF564626}"/>
            </a:ext>
          </a:extLst>
        </p:cNvPr>
        <p:cNvGrpSpPr/>
        <p:nvPr/>
      </p:nvGrpSpPr>
      <p:grpSpPr>
        <a:xfrm>
          <a:off x="0" y="0"/>
          <a:ext cx="0" cy="0"/>
          <a:chOff x="0" y="0"/>
          <a:chExt cx="0" cy="0"/>
        </a:xfrm>
      </p:grpSpPr>
      <p:sp>
        <p:nvSpPr>
          <p:cNvPr id="237" name="Google Shape;237;p10">
            <a:extLst>
              <a:ext uri="{FF2B5EF4-FFF2-40B4-BE49-F238E27FC236}">
                <a16:creationId xmlns:a16="http://schemas.microsoft.com/office/drawing/2014/main" id="{F7363B0F-3797-D18F-0866-6301070ACABE}"/>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238" name="Google Shape;238;p10">
            <a:extLst>
              <a:ext uri="{FF2B5EF4-FFF2-40B4-BE49-F238E27FC236}">
                <a16:creationId xmlns:a16="http://schemas.microsoft.com/office/drawing/2014/main" id="{F5E1ED5A-4DF8-3D33-5782-397E9D531074}"/>
              </a:ext>
            </a:extLst>
          </p:cNvPr>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239" name="Google Shape;239;p10">
            <a:extLst>
              <a:ext uri="{FF2B5EF4-FFF2-40B4-BE49-F238E27FC236}">
                <a16:creationId xmlns:a16="http://schemas.microsoft.com/office/drawing/2014/main" id="{FD72AACC-5E9F-40F2-1899-5857ECEB499C}"/>
              </a:ext>
            </a:extLst>
          </p:cNvPr>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241" name="Google Shape;241;p10">
            <a:extLst>
              <a:ext uri="{FF2B5EF4-FFF2-40B4-BE49-F238E27FC236}">
                <a16:creationId xmlns:a16="http://schemas.microsoft.com/office/drawing/2014/main" id="{A2F4645C-B73F-45F9-CDF0-07FE5E33E143}"/>
              </a:ext>
            </a:extLst>
          </p:cNvPr>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6">
              <a:alphaModFix amt="70000"/>
            </a:blip>
            <a:stretch>
              <a:fillRect/>
            </a:stretch>
          </a:blipFill>
          <a:ln>
            <a:noFill/>
          </a:ln>
        </p:spPr>
      </p:sp>
      <p:sp>
        <p:nvSpPr>
          <p:cNvPr id="10" name="Google Shape;130;p3">
            <a:extLst>
              <a:ext uri="{FF2B5EF4-FFF2-40B4-BE49-F238E27FC236}">
                <a16:creationId xmlns:a16="http://schemas.microsoft.com/office/drawing/2014/main" id="{7D74DFF5-EA71-C685-6819-D405411B263E}"/>
              </a:ext>
            </a:extLst>
          </p:cNvPr>
          <p:cNvSpPr txBox="1"/>
          <p:nvPr/>
        </p:nvSpPr>
        <p:spPr>
          <a:xfrm>
            <a:off x="3538652" y="200506"/>
            <a:ext cx="11210696" cy="11633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5400" b="1">
                <a:solidFill>
                  <a:schemeClr val="tx1"/>
                </a:solidFill>
              </a:rPr>
              <a:t>COMPONENTS DESCRIPTION </a:t>
            </a:r>
            <a:endParaRPr sz="5400" b="1" dirty="0">
              <a:solidFill>
                <a:schemeClr val="tx1"/>
              </a:solidFill>
            </a:endParaRPr>
          </a:p>
        </p:txBody>
      </p:sp>
      <p:grpSp>
        <p:nvGrpSpPr>
          <p:cNvPr id="11" name="Google Shape;212;p8">
            <a:extLst>
              <a:ext uri="{FF2B5EF4-FFF2-40B4-BE49-F238E27FC236}">
                <a16:creationId xmlns:a16="http://schemas.microsoft.com/office/drawing/2014/main" id="{238A7198-0639-14CA-E286-5EB4671AA8C5}"/>
              </a:ext>
            </a:extLst>
          </p:cNvPr>
          <p:cNvGrpSpPr/>
          <p:nvPr/>
        </p:nvGrpSpPr>
        <p:grpSpPr>
          <a:xfrm>
            <a:off x="1028700" y="1140311"/>
            <a:ext cx="16230601" cy="8151038"/>
            <a:chOff x="0" y="0"/>
            <a:chExt cx="4274726" cy="2146775"/>
          </a:xfrm>
        </p:grpSpPr>
        <p:sp>
          <p:nvSpPr>
            <p:cNvPr id="12" name="Google Shape;213;p8">
              <a:extLst>
                <a:ext uri="{FF2B5EF4-FFF2-40B4-BE49-F238E27FC236}">
                  <a16:creationId xmlns:a16="http://schemas.microsoft.com/office/drawing/2014/main" id="{0FF02DAA-FDB1-8E89-1B43-B48ECB3D2ABD}"/>
                </a:ext>
              </a:extLst>
            </p:cNvPr>
            <p:cNvSpPr/>
            <p:nvPr/>
          </p:nvSpPr>
          <p:spPr>
            <a:xfrm>
              <a:off x="0" y="0"/>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4;p8">
              <a:extLst>
                <a:ext uri="{FF2B5EF4-FFF2-40B4-BE49-F238E27FC236}">
                  <a16:creationId xmlns:a16="http://schemas.microsoft.com/office/drawing/2014/main" id="{F20A5781-F195-4169-8E21-8E8107314BB3}"/>
                </a:ext>
              </a:extLst>
            </p:cNvPr>
            <p:cNvSpPr txBox="1"/>
            <p:nvPr/>
          </p:nvSpPr>
          <p:spPr>
            <a:xfrm>
              <a:off x="2081712" y="189272"/>
              <a:ext cx="2050221" cy="916631"/>
            </a:xfrm>
            <a:prstGeom prst="rect">
              <a:avLst/>
            </a:prstGeom>
            <a:noFill/>
            <a:ln>
              <a:noFill/>
            </a:ln>
          </p:spPr>
          <p:txBody>
            <a:bodyPr spcFirstLastPara="1" wrap="square" lIns="50800" tIns="50800" rIns="50800" bIns="50800" anchor="ctr" anchorCtr="0">
              <a:noAutofit/>
            </a:bodyPr>
            <a:lstStyle/>
            <a:p>
              <a:r>
                <a:rPr lang="en-IN" sz="2400" dirty="0">
                  <a:solidFill>
                    <a:schemeClr val="bg1"/>
                  </a:solidFill>
                </a:rPr>
                <a:t>ESP32 Development Board (</a:t>
              </a:r>
              <a:r>
                <a:rPr lang="en-IN" sz="2400" dirty="0" err="1">
                  <a:solidFill>
                    <a:schemeClr val="bg1"/>
                  </a:solidFill>
                </a:rPr>
                <a:t>DevKit</a:t>
              </a:r>
              <a:r>
                <a:rPr lang="en-IN" sz="2400" dirty="0">
                  <a:solidFill>
                    <a:schemeClr val="bg1"/>
                  </a:solidFill>
                </a:rPr>
                <a:t>)</a:t>
              </a:r>
            </a:p>
            <a:p>
              <a:r>
                <a:rPr lang="en-IN" sz="2400" dirty="0">
                  <a:solidFill>
                    <a:schemeClr val="bg1"/>
                  </a:solidFill>
                </a:rPr>
                <a:t>*Description: High-performance microcontroller with Wi-Fi + Bluetooth.</a:t>
              </a:r>
            </a:p>
            <a:p>
              <a:r>
                <a:rPr lang="en-IN" sz="2400" dirty="0">
                  <a:solidFill>
                    <a:schemeClr val="bg1"/>
                  </a:solidFill>
                </a:rPr>
                <a:t>*Role in Project: Runs edge-AI sound classification and controls the alert system.</a:t>
              </a:r>
            </a:p>
            <a:p>
              <a:r>
                <a:rPr lang="en-IN" sz="2400" dirty="0">
                  <a:solidFill>
                    <a:schemeClr val="bg1"/>
                  </a:solidFill>
                </a:rPr>
                <a:t>*Key Points:</a:t>
              </a:r>
            </a:p>
            <a:p>
              <a:pPr lvl="1"/>
              <a:r>
                <a:rPr lang="en-IN" sz="2400" dirty="0">
                  <a:solidFill>
                    <a:schemeClr val="bg1"/>
                  </a:solidFill>
                </a:rPr>
                <a:t>	Real-time audio detection</a:t>
              </a:r>
            </a:p>
            <a:p>
              <a:pPr lvl="1"/>
              <a:r>
                <a:rPr lang="en-IN" sz="2400" dirty="0">
                  <a:solidFill>
                    <a:schemeClr val="bg1"/>
                  </a:solidFill>
                </a:rPr>
                <a:t>	Supports ML models</a:t>
              </a:r>
            </a:p>
            <a:p>
              <a:pPr lvl="1"/>
              <a:r>
                <a:rPr lang="en-IN" sz="2400" dirty="0">
                  <a:solidFill>
                    <a:schemeClr val="bg1"/>
                  </a:solidFill>
                </a:rPr>
                <a:t>	Compact &amp; power-efficient</a:t>
              </a:r>
            </a:p>
            <a:p>
              <a:pPr marL="0" marR="0" lvl="0" indent="0" algn="ctr" rtl="0">
                <a:lnSpc>
                  <a:spcPct val="147722"/>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14" name="Google Shape;214;p8">
            <a:extLst>
              <a:ext uri="{FF2B5EF4-FFF2-40B4-BE49-F238E27FC236}">
                <a16:creationId xmlns:a16="http://schemas.microsoft.com/office/drawing/2014/main" id="{BA5886E8-67A8-E2FB-FA64-8324BA538609}"/>
              </a:ext>
            </a:extLst>
          </p:cNvPr>
          <p:cNvSpPr txBox="1"/>
          <p:nvPr/>
        </p:nvSpPr>
        <p:spPr>
          <a:xfrm>
            <a:off x="1412988" y="4987809"/>
            <a:ext cx="7198597" cy="3636023"/>
          </a:xfrm>
          <a:prstGeom prst="rect">
            <a:avLst/>
          </a:prstGeom>
          <a:noFill/>
          <a:ln>
            <a:noFill/>
          </a:ln>
        </p:spPr>
        <p:txBody>
          <a:bodyPr spcFirstLastPara="1" wrap="square" lIns="50800" tIns="50800" rIns="50800" bIns="50800" anchor="ctr" anchorCtr="0">
            <a:noAutofit/>
          </a:bodyPr>
          <a:lstStyle/>
          <a:p>
            <a:r>
              <a:rPr lang="en-US" sz="2400" b="1" dirty="0">
                <a:solidFill>
                  <a:schemeClr val="bg1"/>
                </a:solidFill>
              </a:rPr>
              <a:t>Microphone Module</a:t>
            </a:r>
          </a:p>
          <a:p>
            <a:r>
              <a:rPr lang="en-US" sz="2400" b="1" dirty="0">
                <a:solidFill>
                  <a:schemeClr val="bg1"/>
                </a:solidFill>
              </a:rPr>
              <a:t>*Description:</a:t>
            </a:r>
            <a:r>
              <a:rPr lang="en-US" sz="2400" dirty="0">
                <a:solidFill>
                  <a:schemeClr val="bg1"/>
                </a:solidFill>
              </a:rPr>
              <a:t> Sensitive sensor that converts sound waves into electrical signals.</a:t>
            </a:r>
          </a:p>
          <a:p>
            <a:r>
              <a:rPr lang="en-US" sz="2400" b="1" dirty="0">
                <a:solidFill>
                  <a:schemeClr val="bg1"/>
                </a:solidFill>
              </a:rPr>
              <a:t>*Role in Project:</a:t>
            </a:r>
            <a:r>
              <a:rPr lang="en-US" sz="2400" dirty="0">
                <a:solidFill>
                  <a:schemeClr val="bg1"/>
                </a:solidFill>
              </a:rPr>
              <a:t> Captures environmental emergency sounds (horns, ambulance, voice).</a:t>
            </a:r>
          </a:p>
          <a:p>
            <a:r>
              <a:rPr lang="en-US" sz="2400" b="1" dirty="0">
                <a:solidFill>
                  <a:schemeClr val="bg1"/>
                </a:solidFill>
              </a:rPr>
              <a:t>*Key Points:</a:t>
            </a:r>
            <a:endParaRPr lang="en-US" sz="2400" dirty="0">
              <a:solidFill>
                <a:schemeClr val="bg1"/>
              </a:solidFill>
            </a:endParaRPr>
          </a:p>
          <a:p>
            <a:pPr lvl="1"/>
            <a:r>
              <a:rPr lang="en-US" sz="2400" dirty="0">
                <a:solidFill>
                  <a:schemeClr val="bg1"/>
                </a:solidFill>
              </a:rPr>
              <a:t>	High sensitivity</a:t>
            </a:r>
          </a:p>
          <a:p>
            <a:pPr lvl="1"/>
            <a:r>
              <a:rPr lang="en-US" sz="2400" dirty="0">
                <a:solidFill>
                  <a:schemeClr val="bg1"/>
                </a:solidFill>
              </a:rPr>
              <a:t>	Low noise</a:t>
            </a:r>
          </a:p>
          <a:p>
            <a:pPr lvl="1"/>
            <a:r>
              <a:rPr lang="en-US" sz="2400" dirty="0">
                <a:solidFill>
                  <a:schemeClr val="bg1"/>
                </a:solidFill>
              </a:rPr>
              <a:t>	Ideal for wearable devices</a:t>
            </a:r>
          </a:p>
        </p:txBody>
      </p:sp>
      <p:pic>
        <p:nvPicPr>
          <p:cNvPr id="15" name="Picture 2" descr="ESP32 Development Board | Doit DevKit V1 | powerful Wroom32 module -  techiesms">
            <a:extLst>
              <a:ext uri="{FF2B5EF4-FFF2-40B4-BE49-F238E27FC236}">
                <a16:creationId xmlns:a16="http://schemas.microsoft.com/office/drawing/2014/main" id="{0B09B39C-CEE8-9D41-D7CA-00E943A771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2706" y="1410788"/>
            <a:ext cx="3809524" cy="3637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88A0673-29E1-E299-118E-17EE014AD0F9}"/>
              </a:ext>
            </a:extLst>
          </p:cNvPr>
          <p:cNvPicPr>
            <a:picLocks noChangeAspect="1"/>
          </p:cNvPicPr>
          <p:nvPr/>
        </p:nvPicPr>
        <p:blipFill>
          <a:blip r:embed="rId8"/>
          <a:stretch>
            <a:fillRect/>
          </a:stretch>
        </p:blipFill>
        <p:spPr>
          <a:xfrm>
            <a:off x="10887035" y="5647846"/>
            <a:ext cx="3630509" cy="3254939"/>
          </a:xfrm>
          <a:prstGeom prst="rect">
            <a:avLst/>
          </a:prstGeom>
        </p:spPr>
      </p:pic>
    </p:spTree>
    <p:extLst>
      <p:ext uri="{BB962C8B-B14F-4D97-AF65-F5344CB8AC3E}">
        <p14:creationId xmlns:p14="http://schemas.microsoft.com/office/powerpoint/2010/main" val="7531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a:extLst>
            <a:ext uri="{FF2B5EF4-FFF2-40B4-BE49-F238E27FC236}">
              <a16:creationId xmlns:a16="http://schemas.microsoft.com/office/drawing/2014/main" id="{E6E5BEFC-F587-074F-4099-968DAF6B769C}"/>
            </a:ext>
          </a:extLst>
        </p:cNvPr>
        <p:cNvGrpSpPr/>
        <p:nvPr/>
      </p:nvGrpSpPr>
      <p:grpSpPr>
        <a:xfrm>
          <a:off x="0" y="0"/>
          <a:ext cx="0" cy="0"/>
          <a:chOff x="0" y="0"/>
          <a:chExt cx="0" cy="0"/>
        </a:xfrm>
      </p:grpSpPr>
      <p:sp>
        <p:nvSpPr>
          <p:cNvPr id="237" name="Google Shape;237;p10">
            <a:extLst>
              <a:ext uri="{FF2B5EF4-FFF2-40B4-BE49-F238E27FC236}">
                <a16:creationId xmlns:a16="http://schemas.microsoft.com/office/drawing/2014/main" id="{092C4590-8C2B-454C-2041-1E656E29C9B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238" name="Google Shape;238;p10">
            <a:extLst>
              <a:ext uri="{FF2B5EF4-FFF2-40B4-BE49-F238E27FC236}">
                <a16:creationId xmlns:a16="http://schemas.microsoft.com/office/drawing/2014/main" id="{4DD3304B-4860-6764-364F-494CC1E6FDA2}"/>
              </a:ext>
            </a:extLst>
          </p:cNvPr>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239" name="Google Shape;239;p10">
            <a:extLst>
              <a:ext uri="{FF2B5EF4-FFF2-40B4-BE49-F238E27FC236}">
                <a16:creationId xmlns:a16="http://schemas.microsoft.com/office/drawing/2014/main" id="{9F7C5012-46D3-9AF5-7EAB-F1961C04112C}"/>
              </a:ext>
            </a:extLst>
          </p:cNvPr>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241" name="Google Shape;241;p10">
            <a:extLst>
              <a:ext uri="{FF2B5EF4-FFF2-40B4-BE49-F238E27FC236}">
                <a16:creationId xmlns:a16="http://schemas.microsoft.com/office/drawing/2014/main" id="{5257909D-215C-E425-1A09-8DF8DC368635}"/>
              </a:ext>
            </a:extLst>
          </p:cNvPr>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6">
              <a:alphaModFix amt="70000"/>
            </a:blip>
            <a:stretch>
              <a:fillRect/>
            </a:stretch>
          </a:blipFill>
          <a:ln>
            <a:noFill/>
          </a:ln>
        </p:spPr>
      </p:sp>
      <p:sp>
        <p:nvSpPr>
          <p:cNvPr id="10" name="Google Shape;130;p3">
            <a:extLst>
              <a:ext uri="{FF2B5EF4-FFF2-40B4-BE49-F238E27FC236}">
                <a16:creationId xmlns:a16="http://schemas.microsoft.com/office/drawing/2014/main" id="{BB6CF2A9-1AC3-3091-AA81-9E7A49CF6575}"/>
              </a:ext>
            </a:extLst>
          </p:cNvPr>
          <p:cNvSpPr txBox="1"/>
          <p:nvPr/>
        </p:nvSpPr>
        <p:spPr>
          <a:xfrm>
            <a:off x="2907992" y="-2381258"/>
            <a:ext cx="11210696" cy="11633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5400" b="1" dirty="0">
                <a:solidFill>
                  <a:schemeClr val="bg1"/>
                </a:solidFill>
              </a:rPr>
              <a:t>COMPONENTS USED</a:t>
            </a:r>
            <a:endParaRPr sz="5400" b="1" dirty="0">
              <a:solidFill>
                <a:schemeClr val="bg1"/>
              </a:solidFill>
            </a:endParaRPr>
          </a:p>
        </p:txBody>
      </p:sp>
      <p:grpSp>
        <p:nvGrpSpPr>
          <p:cNvPr id="11" name="Google Shape;212;p8">
            <a:extLst>
              <a:ext uri="{FF2B5EF4-FFF2-40B4-BE49-F238E27FC236}">
                <a16:creationId xmlns:a16="http://schemas.microsoft.com/office/drawing/2014/main" id="{F38BA321-A4BB-5192-57F5-467BACD955D9}"/>
              </a:ext>
            </a:extLst>
          </p:cNvPr>
          <p:cNvGrpSpPr/>
          <p:nvPr/>
        </p:nvGrpSpPr>
        <p:grpSpPr>
          <a:xfrm>
            <a:off x="1028700" y="1140311"/>
            <a:ext cx="16230601" cy="8151038"/>
            <a:chOff x="0" y="0"/>
            <a:chExt cx="4274726" cy="2146775"/>
          </a:xfrm>
        </p:grpSpPr>
        <p:sp>
          <p:nvSpPr>
            <p:cNvPr id="12" name="Google Shape;213;p8">
              <a:extLst>
                <a:ext uri="{FF2B5EF4-FFF2-40B4-BE49-F238E27FC236}">
                  <a16:creationId xmlns:a16="http://schemas.microsoft.com/office/drawing/2014/main" id="{0D044D3A-FD6E-13CE-7DD1-7938CE4FB8FE}"/>
                </a:ext>
              </a:extLst>
            </p:cNvPr>
            <p:cNvSpPr/>
            <p:nvPr/>
          </p:nvSpPr>
          <p:spPr>
            <a:xfrm>
              <a:off x="0" y="0"/>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4;p8">
              <a:extLst>
                <a:ext uri="{FF2B5EF4-FFF2-40B4-BE49-F238E27FC236}">
                  <a16:creationId xmlns:a16="http://schemas.microsoft.com/office/drawing/2014/main" id="{61868811-E2E1-135E-5C2F-9FD218E3FA25}"/>
                </a:ext>
              </a:extLst>
            </p:cNvPr>
            <p:cNvSpPr txBox="1"/>
            <p:nvPr/>
          </p:nvSpPr>
          <p:spPr>
            <a:xfrm>
              <a:off x="921208" y="221514"/>
              <a:ext cx="3338146" cy="663684"/>
            </a:xfrm>
            <a:prstGeom prst="rect">
              <a:avLst/>
            </a:prstGeom>
            <a:noFill/>
            <a:ln>
              <a:noFill/>
            </a:ln>
          </p:spPr>
          <p:txBody>
            <a:bodyPr spcFirstLastPara="1" wrap="square" lIns="50800" tIns="50800" rIns="50800" bIns="50800" anchor="ctr" anchorCtr="0">
              <a:noAutofit/>
            </a:bodyPr>
            <a:lstStyle/>
            <a:p>
              <a:r>
                <a:rPr lang="en-IN" sz="3200" b="1" dirty="0">
                  <a:solidFill>
                    <a:schemeClr val="bg1"/>
                  </a:solidFill>
                </a:rPr>
                <a:t>LM741 Op-Amp IC </a:t>
              </a:r>
            </a:p>
            <a:p>
              <a:r>
                <a:rPr lang="en-IN" sz="2400" dirty="0">
                  <a:solidFill>
                    <a:schemeClr val="bg1"/>
                  </a:solidFill>
                </a:rPr>
                <a:t>*</a:t>
              </a:r>
              <a:r>
                <a:rPr lang="en-US" sz="2400" dirty="0">
                  <a:solidFill>
                    <a:schemeClr val="bg1"/>
                  </a:solidFill>
                </a:rPr>
                <a:t>Description: Dual operational amplifier for analog signal conditioning..</a:t>
              </a:r>
            </a:p>
            <a:p>
              <a:r>
                <a:rPr lang="en-US" sz="2400" dirty="0">
                  <a:solidFill>
                    <a:schemeClr val="bg1"/>
                  </a:solidFill>
                </a:rPr>
                <a:t>*Role in Project: </a:t>
              </a:r>
            </a:p>
            <a:p>
              <a:r>
                <a:rPr lang="en-US" sz="2400" dirty="0">
                  <a:solidFill>
                    <a:schemeClr val="bg1"/>
                  </a:solidFill>
                </a:rPr>
                <a:t>	*</a:t>
              </a:r>
              <a:r>
                <a:rPr lang="en-IN" sz="2400" dirty="0">
                  <a:solidFill>
                    <a:schemeClr val="bg1"/>
                  </a:solidFill>
                </a:rPr>
                <a:t>Amplifies weak mic signals</a:t>
              </a:r>
            </a:p>
            <a:p>
              <a:r>
                <a:rPr lang="en-IN" sz="2400" dirty="0">
                  <a:solidFill>
                    <a:schemeClr val="bg1"/>
                  </a:solidFill>
                </a:rPr>
                <a:t>	* </a:t>
              </a:r>
              <a:r>
                <a:rPr lang="en-US" sz="2400" dirty="0">
                  <a:solidFill>
                    <a:schemeClr val="bg1"/>
                  </a:solidFill>
                </a:rPr>
                <a:t>Implements band-pass filtering for emergency frequencies</a:t>
              </a:r>
              <a:endParaRPr lang="en-IN" sz="2400" dirty="0">
                <a:solidFill>
                  <a:schemeClr val="bg1"/>
                </a:solidFill>
              </a:endParaRPr>
            </a:p>
            <a:p>
              <a:r>
                <a:rPr lang="en-US" sz="2400" dirty="0">
                  <a:solidFill>
                    <a:schemeClr val="bg1"/>
                  </a:solidFill>
                </a:rPr>
                <a:t>*Key Points:</a:t>
              </a:r>
            </a:p>
            <a:p>
              <a:pPr lvl="1"/>
              <a:r>
                <a:rPr lang="en-US" sz="2400" dirty="0">
                  <a:solidFill>
                    <a:schemeClr val="bg1"/>
                  </a:solidFill>
                </a:rPr>
                <a:t>	</a:t>
              </a:r>
              <a:r>
                <a:rPr lang="en-IN" sz="2400" dirty="0">
                  <a:solidFill>
                    <a:schemeClr val="bg1"/>
                  </a:solidFill>
                </a:rPr>
                <a:t>*Clean signal amplification </a:t>
              </a:r>
            </a:p>
            <a:p>
              <a:pPr lvl="1"/>
              <a:r>
                <a:rPr lang="en-US" sz="2400" dirty="0">
                  <a:solidFill>
                    <a:schemeClr val="bg1"/>
                  </a:solidFill>
                </a:rPr>
                <a:t>	</a:t>
              </a:r>
              <a:r>
                <a:rPr lang="en-IN" sz="2400" dirty="0">
                  <a:solidFill>
                    <a:schemeClr val="bg1"/>
                  </a:solidFill>
                </a:rPr>
                <a:t> *Enhances overall detection accuracy </a:t>
              </a:r>
              <a:endParaRPr lang="en-US" sz="1800" dirty="0">
                <a:solidFill>
                  <a:schemeClr val="bg1"/>
                </a:solidFill>
                <a:latin typeface="Calibri"/>
                <a:ea typeface="Calibri"/>
                <a:cs typeface="Calibri"/>
                <a:sym typeface="Calibri"/>
              </a:endParaRPr>
            </a:p>
          </p:txBody>
        </p:sp>
      </p:grpSp>
      <p:sp>
        <p:nvSpPr>
          <p:cNvPr id="14" name="Google Shape;214;p8">
            <a:extLst>
              <a:ext uri="{FF2B5EF4-FFF2-40B4-BE49-F238E27FC236}">
                <a16:creationId xmlns:a16="http://schemas.microsoft.com/office/drawing/2014/main" id="{562C7CAA-6BA0-0DEE-F3EB-9BF219D52527}"/>
              </a:ext>
            </a:extLst>
          </p:cNvPr>
          <p:cNvSpPr txBox="1"/>
          <p:nvPr/>
        </p:nvSpPr>
        <p:spPr>
          <a:xfrm>
            <a:off x="1412988" y="4987809"/>
            <a:ext cx="10041075" cy="3636023"/>
          </a:xfrm>
          <a:prstGeom prst="rect">
            <a:avLst/>
          </a:prstGeom>
          <a:noFill/>
          <a:ln>
            <a:noFill/>
          </a:ln>
        </p:spPr>
        <p:txBody>
          <a:bodyPr spcFirstLastPara="1" wrap="square" lIns="50800" tIns="50800" rIns="50800" bIns="50800" anchor="ctr" anchorCtr="0">
            <a:noAutofit/>
          </a:bodyPr>
          <a:lstStyle/>
          <a:p>
            <a:r>
              <a:rPr lang="en-US" sz="2800" b="1" dirty="0">
                <a:solidFill>
                  <a:schemeClr val="bg1"/>
                </a:solidFill>
              </a:rPr>
              <a:t>Vibration Motor (3V)</a:t>
            </a:r>
          </a:p>
          <a:p>
            <a:r>
              <a:rPr lang="en-US" sz="2400" dirty="0">
                <a:solidFill>
                  <a:schemeClr val="bg1"/>
                </a:solidFill>
              </a:rPr>
              <a:t>Provides tactile alert when critical sound is detected.</a:t>
            </a:r>
          </a:p>
          <a:p>
            <a:r>
              <a:rPr lang="en-US" sz="2400" dirty="0">
                <a:solidFill>
                  <a:schemeClr val="bg1"/>
                </a:solidFill>
              </a:rPr>
              <a:t>Compact and ideal for wearable feedback.</a:t>
            </a:r>
          </a:p>
          <a:p>
            <a:r>
              <a:rPr lang="en-US" sz="2800" b="1" dirty="0">
                <a:solidFill>
                  <a:schemeClr val="bg1"/>
                </a:solidFill>
              </a:rPr>
              <a:t>LED Indicator</a:t>
            </a:r>
          </a:p>
          <a:p>
            <a:r>
              <a:rPr lang="en-US" sz="2400" dirty="0">
                <a:solidFill>
                  <a:schemeClr val="bg1"/>
                </a:solidFill>
              </a:rPr>
              <a:t>Visual alert when ESP32 detects emergency frequencies.</a:t>
            </a:r>
          </a:p>
          <a:p>
            <a:r>
              <a:rPr lang="en-US" sz="2400" dirty="0">
                <a:solidFill>
                  <a:schemeClr val="bg1"/>
                </a:solidFill>
              </a:rPr>
              <a:t>Low-power and easy to drive.</a:t>
            </a:r>
          </a:p>
          <a:p>
            <a:endParaRPr lang="en-US" sz="2400" dirty="0">
              <a:solidFill>
                <a:schemeClr val="bg1"/>
              </a:solidFill>
            </a:endParaRPr>
          </a:p>
        </p:txBody>
      </p:sp>
      <p:pic>
        <p:nvPicPr>
          <p:cNvPr id="9" name="Picture 8">
            <a:extLst>
              <a:ext uri="{FF2B5EF4-FFF2-40B4-BE49-F238E27FC236}">
                <a16:creationId xmlns:a16="http://schemas.microsoft.com/office/drawing/2014/main" id="{C3478373-C9AA-23BF-FCC4-47AA99EE81A6}"/>
              </a:ext>
            </a:extLst>
          </p:cNvPr>
          <p:cNvPicPr>
            <a:picLocks noChangeAspect="1"/>
          </p:cNvPicPr>
          <p:nvPr/>
        </p:nvPicPr>
        <p:blipFill>
          <a:blip r:embed="rId7"/>
          <a:stretch>
            <a:fillRect/>
          </a:stretch>
        </p:blipFill>
        <p:spPr>
          <a:xfrm>
            <a:off x="1412988" y="1813412"/>
            <a:ext cx="3055059" cy="2565466"/>
          </a:xfrm>
          <a:prstGeom prst="rect">
            <a:avLst/>
          </a:prstGeom>
        </p:spPr>
      </p:pic>
      <p:pic>
        <p:nvPicPr>
          <p:cNvPr id="18" name="Picture 17">
            <a:extLst>
              <a:ext uri="{FF2B5EF4-FFF2-40B4-BE49-F238E27FC236}">
                <a16:creationId xmlns:a16="http://schemas.microsoft.com/office/drawing/2014/main" id="{DF523A2D-4A69-0F93-A774-B1C8D0EF84D6}"/>
              </a:ext>
            </a:extLst>
          </p:cNvPr>
          <p:cNvPicPr>
            <a:picLocks noChangeAspect="1"/>
          </p:cNvPicPr>
          <p:nvPr/>
        </p:nvPicPr>
        <p:blipFill>
          <a:blip r:embed="rId8"/>
          <a:stretch>
            <a:fillRect/>
          </a:stretch>
        </p:blipFill>
        <p:spPr>
          <a:xfrm rot="10800000">
            <a:off x="10235429" y="5907751"/>
            <a:ext cx="2635317" cy="1796138"/>
          </a:xfrm>
          <a:prstGeom prst="rect">
            <a:avLst/>
          </a:prstGeom>
        </p:spPr>
      </p:pic>
      <p:pic>
        <p:nvPicPr>
          <p:cNvPr id="20" name="Picture 19">
            <a:extLst>
              <a:ext uri="{FF2B5EF4-FFF2-40B4-BE49-F238E27FC236}">
                <a16:creationId xmlns:a16="http://schemas.microsoft.com/office/drawing/2014/main" id="{D3BE477E-E818-18FC-C189-09E328AF7F97}"/>
              </a:ext>
            </a:extLst>
          </p:cNvPr>
          <p:cNvPicPr>
            <a:picLocks noChangeAspect="1"/>
          </p:cNvPicPr>
          <p:nvPr/>
        </p:nvPicPr>
        <p:blipFill>
          <a:blip r:embed="rId9"/>
          <a:stretch>
            <a:fillRect/>
          </a:stretch>
        </p:blipFill>
        <p:spPr>
          <a:xfrm>
            <a:off x="13899457" y="5785703"/>
            <a:ext cx="2034818" cy="2263216"/>
          </a:xfrm>
          <a:prstGeom prst="rect">
            <a:avLst/>
          </a:prstGeom>
        </p:spPr>
      </p:pic>
    </p:spTree>
    <p:extLst>
      <p:ext uri="{BB962C8B-B14F-4D97-AF65-F5344CB8AC3E}">
        <p14:creationId xmlns:p14="http://schemas.microsoft.com/office/powerpoint/2010/main" val="178207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a:extLst>
            <a:ext uri="{FF2B5EF4-FFF2-40B4-BE49-F238E27FC236}">
              <a16:creationId xmlns:a16="http://schemas.microsoft.com/office/drawing/2014/main" id="{E3C83A32-F0E4-3F67-0825-E53890F95069}"/>
            </a:ext>
          </a:extLst>
        </p:cNvPr>
        <p:cNvGrpSpPr/>
        <p:nvPr/>
      </p:nvGrpSpPr>
      <p:grpSpPr>
        <a:xfrm>
          <a:off x="0" y="0"/>
          <a:ext cx="0" cy="0"/>
          <a:chOff x="0" y="0"/>
          <a:chExt cx="0" cy="0"/>
        </a:xfrm>
      </p:grpSpPr>
      <p:sp>
        <p:nvSpPr>
          <p:cNvPr id="237" name="Google Shape;237;p10">
            <a:extLst>
              <a:ext uri="{FF2B5EF4-FFF2-40B4-BE49-F238E27FC236}">
                <a16:creationId xmlns:a16="http://schemas.microsoft.com/office/drawing/2014/main" id="{A5185A2B-556A-FD3B-90E4-176A80FAAD0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238" name="Google Shape;238;p10">
            <a:extLst>
              <a:ext uri="{FF2B5EF4-FFF2-40B4-BE49-F238E27FC236}">
                <a16:creationId xmlns:a16="http://schemas.microsoft.com/office/drawing/2014/main" id="{BEC67C16-38D3-9069-07E7-43058B291B80}"/>
              </a:ext>
            </a:extLst>
          </p:cNvPr>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239" name="Google Shape;239;p10">
            <a:extLst>
              <a:ext uri="{FF2B5EF4-FFF2-40B4-BE49-F238E27FC236}">
                <a16:creationId xmlns:a16="http://schemas.microsoft.com/office/drawing/2014/main" id="{C24EC82E-5782-1A0C-9EB7-191A4C9CA528}"/>
              </a:ext>
            </a:extLst>
          </p:cNvPr>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241" name="Google Shape;241;p10">
            <a:extLst>
              <a:ext uri="{FF2B5EF4-FFF2-40B4-BE49-F238E27FC236}">
                <a16:creationId xmlns:a16="http://schemas.microsoft.com/office/drawing/2014/main" id="{F274A37E-A93A-4FA2-912A-D9807AF52232}"/>
              </a:ext>
            </a:extLst>
          </p:cNvPr>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6">
              <a:alphaModFix amt="70000"/>
            </a:blip>
            <a:stretch>
              <a:fillRect/>
            </a:stretch>
          </a:blipFill>
          <a:ln>
            <a:noFill/>
          </a:ln>
        </p:spPr>
      </p:sp>
      <p:sp>
        <p:nvSpPr>
          <p:cNvPr id="10" name="Google Shape;130;p3">
            <a:extLst>
              <a:ext uri="{FF2B5EF4-FFF2-40B4-BE49-F238E27FC236}">
                <a16:creationId xmlns:a16="http://schemas.microsoft.com/office/drawing/2014/main" id="{D9A0FAE9-0428-609D-8C61-1E4816B3ADBF}"/>
              </a:ext>
            </a:extLst>
          </p:cNvPr>
          <p:cNvSpPr txBox="1"/>
          <p:nvPr/>
        </p:nvSpPr>
        <p:spPr>
          <a:xfrm>
            <a:off x="2907992" y="-2381258"/>
            <a:ext cx="11210696" cy="116339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5400" b="1" dirty="0">
                <a:solidFill>
                  <a:schemeClr val="bg1"/>
                </a:solidFill>
              </a:rPr>
              <a:t>COMPONENTS USED</a:t>
            </a:r>
            <a:endParaRPr sz="5400" b="1" dirty="0">
              <a:solidFill>
                <a:schemeClr val="bg1"/>
              </a:solidFill>
            </a:endParaRPr>
          </a:p>
        </p:txBody>
      </p:sp>
      <p:grpSp>
        <p:nvGrpSpPr>
          <p:cNvPr id="11" name="Google Shape;212;p8">
            <a:extLst>
              <a:ext uri="{FF2B5EF4-FFF2-40B4-BE49-F238E27FC236}">
                <a16:creationId xmlns:a16="http://schemas.microsoft.com/office/drawing/2014/main" id="{74B6F62F-8956-0295-CDD7-0C5B93974750}"/>
              </a:ext>
            </a:extLst>
          </p:cNvPr>
          <p:cNvGrpSpPr/>
          <p:nvPr/>
        </p:nvGrpSpPr>
        <p:grpSpPr>
          <a:xfrm>
            <a:off x="1028700" y="1067981"/>
            <a:ext cx="16230601" cy="8151038"/>
            <a:chOff x="0" y="-19050"/>
            <a:chExt cx="4274726" cy="2146775"/>
          </a:xfrm>
        </p:grpSpPr>
        <p:sp>
          <p:nvSpPr>
            <p:cNvPr id="12" name="Google Shape;213;p8">
              <a:extLst>
                <a:ext uri="{FF2B5EF4-FFF2-40B4-BE49-F238E27FC236}">
                  <a16:creationId xmlns:a16="http://schemas.microsoft.com/office/drawing/2014/main" id="{9A7748EA-2C18-6121-83E5-896CF48B5D05}"/>
                </a:ext>
              </a:extLst>
            </p:cNvPr>
            <p:cNvSpPr/>
            <p:nvPr/>
          </p:nvSpPr>
          <p:spPr>
            <a:xfrm>
              <a:off x="0" y="-19050"/>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4;p8">
              <a:extLst>
                <a:ext uri="{FF2B5EF4-FFF2-40B4-BE49-F238E27FC236}">
                  <a16:creationId xmlns:a16="http://schemas.microsoft.com/office/drawing/2014/main" id="{58E20A35-5BFC-500A-FFDB-1A8579842242}"/>
                </a:ext>
              </a:extLst>
            </p:cNvPr>
            <p:cNvSpPr txBox="1"/>
            <p:nvPr/>
          </p:nvSpPr>
          <p:spPr>
            <a:xfrm>
              <a:off x="109423" y="139444"/>
              <a:ext cx="2785845" cy="1773121"/>
            </a:xfrm>
            <a:prstGeom prst="rect">
              <a:avLst/>
            </a:prstGeom>
            <a:noFill/>
            <a:ln>
              <a:noFill/>
            </a:ln>
          </p:spPr>
          <p:txBody>
            <a:bodyPr spcFirstLastPara="1" wrap="square" lIns="50800" tIns="50800" rIns="50800" bIns="50800" anchor="ctr" anchorCtr="0">
              <a:noAutofit/>
            </a:bodyPr>
            <a:lstStyle/>
            <a:p>
              <a:r>
                <a:rPr lang="en-US" sz="2800" b="1" dirty="0">
                  <a:solidFill>
                    <a:schemeClr val="bg1"/>
                  </a:solidFill>
                </a:rPr>
                <a:t>OLED Display (0.96” I2C – SSD1306)</a:t>
              </a:r>
            </a:p>
            <a:p>
              <a:r>
                <a:rPr lang="en-US" sz="2400" b="1" dirty="0">
                  <a:solidFill>
                    <a:schemeClr val="bg1"/>
                  </a:solidFill>
                </a:rPr>
                <a:t>Description:</a:t>
              </a:r>
              <a:br>
                <a:rPr lang="en-US" sz="2400" dirty="0">
                  <a:solidFill>
                    <a:schemeClr val="bg1"/>
                  </a:solidFill>
                </a:rPr>
              </a:br>
              <a:r>
                <a:rPr lang="en-US" sz="2400" dirty="0">
                  <a:solidFill>
                    <a:schemeClr val="bg1"/>
                  </a:solidFill>
                </a:rPr>
                <a:t>A low-power, high-contrast miniature display used for showing visual information clearly.</a:t>
              </a:r>
            </a:p>
            <a:p>
              <a:r>
                <a:rPr lang="en-US" sz="2400" b="1" dirty="0">
                  <a:solidFill>
                    <a:schemeClr val="bg1"/>
                  </a:solidFill>
                </a:rPr>
                <a:t>Role in Project:</a:t>
              </a:r>
              <a:br>
                <a:rPr lang="en-US" sz="2400" dirty="0">
                  <a:solidFill>
                    <a:schemeClr val="bg1"/>
                  </a:solidFill>
                </a:rPr>
              </a:br>
              <a:r>
                <a:rPr lang="en-US" sz="2400" dirty="0">
                  <a:solidFill>
                    <a:schemeClr val="bg1"/>
                  </a:solidFill>
                </a:rPr>
                <a:t>Displays real-time clock, alert symbols, and warnings when emergency sounds (ambulance, horn, voice) are detected.</a:t>
              </a:r>
            </a:p>
            <a:p>
              <a:r>
                <a:rPr lang="en-US" sz="2400" b="1" dirty="0">
                  <a:solidFill>
                    <a:schemeClr val="bg1"/>
                  </a:solidFill>
                </a:rPr>
                <a:t>Key Points:</a:t>
              </a:r>
              <a:endParaRPr lang="en-US" sz="2400" dirty="0">
                <a:solidFill>
                  <a:schemeClr val="bg1"/>
                </a:solidFill>
              </a:endParaRPr>
            </a:p>
            <a:p>
              <a:r>
                <a:rPr lang="en-US" sz="2400" dirty="0">
                  <a:solidFill>
                    <a:schemeClr val="bg1"/>
                  </a:solidFill>
                </a:rPr>
                <a:t>High brightness and sharp visibility</a:t>
              </a:r>
            </a:p>
            <a:p>
              <a:r>
                <a:rPr lang="en-US" sz="2400" dirty="0">
                  <a:solidFill>
                    <a:schemeClr val="bg1"/>
                  </a:solidFill>
                </a:rPr>
                <a:t>Low power consumption — ideal for wearables</a:t>
              </a:r>
            </a:p>
            <a:p>
              <a:r>
                <a:rPr lang="en-US" sz="2400" dirty="0">
                  <a:solidFill>
                    <a:schemeClr val="bg1"/>
                  </a:solidFill>
                </a:rPr>
                <a:t>Shows clear warning icons and status information</a:t>
              </a:r>
            </a:p>
            <a:p>
              <a:r>
                <a:rPr lang="en-US" sz="2400" dirty="0">
                  <a:solidFill>
                    <a:schemeClr val="bg1"/>
                  </a:solidFill>
                </a:rPr>
                <a:t>Simple I2C interface for easy ESP32 integration</a:t>
              </a:r>
            </a:p>
          </p:txBody>
        </p:sp>
      </p:grpSp>
      <p:pic>
        <p:nvPicPr>
          <p:cNvPr id="3" name="Picture 2">
            <a:extLst>
              <a:ext uri="{FF2B5EF4-FFF2-40B4-BE49-F238E27FC236}">
                <a16:creationId xmlns:a16="http://schemas.microsoft.com/office/drawing/2014/main" id="{69403F41-D457-AD58-8462-0458D4EAF581}"/>
              </a:ext>
            </a:extLst>
          </p:cNvPr>
          <p:cNvPicPr>
            <a:picLocks noChangeAspect="1"/>
          </p:cNvPicPr>
          <p:nvPr/>
        </p:nvPicPr>
        <p:blipFill>
          <a:blip r:embed="rId7"/>
          <a:stretch>
            <a:fillRect/>
          </a:stretch>
        </p:blipFill>
        <p:spPr>
          <a:xfrm>
            <a:off x="12437136" y="2925194"/>
            <a:ext cx="3594301" cy="3594301"/>
          </a:xfrm>
          <a:prstGeom prst="rect">
            <a:avLst/>
          </a:prstGeom>
        </p:spPr>
      </p:pic>
    </p:spTree>
    <p:extLst>
      <p:ext uri="{BB962C8B-B14F-4D97-AF65-F5344CB8AC3E}">
        <p14:creationId xmlns:p14="http://schemas.microsoft.com/office/powerpoint/2010/main" val="4062657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253" name="Google Shape;253;p11"/>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1000"/>
            </a:blip>
            <a:stretch>
              <a:fillRect b="-5545"/>
            </a:stretch>
          </a:blipFill>
          <a:ln>
            <a:noFill/>
          </a:ln>
        </p:spPr>
      </p:sp>
      <p:sp>
        <p:nvSpPr>
          <p:cNvPr id="254" name="Google Shape;254;p11"/>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1000"/>
            </a:blip>
            <a:stretch>
              <a:fillRect b="-24223"/>
            </a:stretch>
          </a:blipFill>
          <a:ln>
            <a:noFill/>
          </a:ln>
        </p:spPr>
      </p:sp>
      <p:sp>
        <p:nvSpPr>
          <p:cNvPr id="255" name="Google Shape;255;p11"/>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256" name="Google Shape;256;p11"/>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1000"/>
            </a:blip>
            <a:stretch>
              <a:fillRect/>
            </a:stretch>
          </a:blipFill>
          <a:ln>
            <a:noFill/>
          </a:ln>
        </p:spPr>
      </p:sp>
      <p:sp>
        <p:nvSpPr>
          <p:cNvPr id="257" name="Google Shape;257;p11"/>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258" name="Google Shape;258;p11"/>
          <p:cNvGrpSpPr/>
          <p:nvPr/>
        </p:nvGrpSpPr>
        <p:grpSpPr>
          <a:xfrm>
            <a:off x="1028700" y="923322"/>
            <a:ext cx="16230600" cy="8295699"/>
            <a:chOff x="0" y="-38100"/>
            <a:chExt cx="4274726" cy="2184875"/>
          </a:xfrm>
        </p:grpSpPr>
        <p:sp>
          <p:nvSpPr>
            <p:cNvPr id="259" name="Google Shape;259;p11"/>
            <p:cNvSpPr/>
            <p:nvPr/>
          </p:nvSpPr>
          <p:spPr>
            <a:xfrm>
              <a:off x="0" y="0"/>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61" name="Google Shape;261;p11"/>
          <p:cNvSpPr txBox="1"/>
          <p:nvPr/>
        </p:nvSpPr>
        <p:spPr>
          <a:xfrm>
            <a:off x="3538652" y="1362588"/>
            <a:ext cx="11210696" cy="141224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400">
                <a:solidFill>
                  <a:srgbClr val="FFFFFF"/>
                </a:solidFill>
                <a:latin typeface="Arial"/>
                <a:ea typeface="Arial"/>
                <a:cs typeface="Arial"/>
                <a:sym typeface="Arial"/>
              </a:rPr>
              <a:t>CONCLUSION</a:t>
            </a:r>
            <a:endParaRPr/>
          </a:p>
        </p:txBody>
      </p:sp>
      <p:sp>
        <p:nvSpPr>
          <p:cNvPr id="262" name="Google Shape;262;p11"/>
          <p:cNvSpPr txBox="1"/>
          <p:nvPr/>
        </p:nvSpPr>
        <p:spPr>
          <a:xfrm>
            <a:off x="1754927" y="2774828"/>
            <a:ext cx="7922908" cy="5850448"/>
          </a:xfrm>
          <a:prstGeom prst="rect">
            <a:avLst/>
          </a:prstGeom>
          <a:noFill/>
          <a:ln>
            <a:noFill/>
          </a:ln>
        </p:spPr>
        <p:txBody>
          <a:bodyPr spcFirstLastPara="1" wrap="square" lIns="0" tIns="0" rIns="0" bIns="0" anchor="t" anchorCtr="0">
            <a:spAutoFit/>
          </a:bodyPr>
          <a:lstStyle/>
          <a:p>
            <a:pPr marL="0" marR="0" lvl="0" indent="0" algn="l" rtl="0">
              <a:lnSpc>
                <a:spcPct val="132093"/>
              </a:lnSpc>
              <a:spcBef>
                <a:spcPts val="0"/>
              </a:spcBef>
              <a:spcAft>
                <a:spcPts val="0"/>
              </a:spcAft>
              <a:buNone/>
            </a:pPr>
            <a:r>
              <a:rPr lang="en-US" sz="3200" dirty="0">
                <a:solidFill>
                  <a:schemeClr val="lt2"/>
                </a:solidFill>
                <a:latin typeface="Calibri"/>
                <a:ea typeface="Calibri"/>
                <a:cs typeface="Calibri"/>
                <a:sym typeface="Calibri"/>
              </a:rPr>
              <a:t>The Smart Alert Notifier Watch provides a reliable assistive solution for elderly and hearing-impaired users. By detecting important sounds and converting them into vibration and light alerts, it improves safety, awareness, and independence in daily life. This project demonstrates how simple hardware and AI integration can create impactful wearable technology</a:t>
            </a:r>
            <a:r>
              <a:rPr lang="en-US" sz="3200" dirty="0">
                <a:solidFill>
                  <a:schemeClr val="dk1"/>
                </a:solidFill>
                <a:latin typeface="Calibri"/>
                <a:ea typeface="Calibri"/>
                <a:cs typeface="Calibri"/>
                <a:sym typeface="Calibri"/>
              </a:rPr>
              <a:t>.</a:t>
            </a:r>
            <a:endParaRPr sz="3019" dirty="0">
              <a:solidFill>
                <a:srgbClr val="FFFFFF"/>
              </a:solidFill>
              <a:latin typeface="Nunito"/>
              <a:ea typeface="Nunito"/>
              <a:cs typeface="Nunito"/>
              <a:sym typeface="Nunito"/>
            </a:endParaRPr>
          </a:p>
        </p:txBody>
      </p:sp>
      <p:pic>
        <p:nvPicPr>
          <p:cNvPr id="7" name="Picture 6">
            <a:extLst>
              <a:ext uri="{FF2B5EF4-FFF2-40B4-BE49-F238E27FC236}">
                <a16:creationId xmlns:a16="http://schemas.microsoft.com/office/drawing/2014/main" id="{08A2D3C4-DFC6-E4D4-F154-79FAE13B6102}"/>
              </a:ext>
            </a:extLst>
          </p:cNvPr>
          <p:cNvPicPr>
            <a:picLocks noChangeAspect="1"/>
          </p:cNvPicPr>
          <p:nvPr/>
        </p:nvPicPr>
        <p:blipFill>
          <a:blip r:embed="rId9"/>
          <a:stretch>
            <a:fillRect/>
          </a:stretch>
        </p:blipFill>
        <p:spPr>
          <a:xfrm>
            <a:off x="11553088" y="1774000"/>
            <a:ext cx="5234736" cy="78521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269" name="Google Shape;269;p12"/>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blip>
            <a:stretch>
              <a:fillRect b="-5545"/>
            </a:stretch>
          </a:blipFill>
          <a:ln>
            <a:noFill/>
          </a:ln>
        </p:spPr>
      </p:sp>
      <p:sp>
        <p:nvSpPr>
          <p:cNvPr id="270" name="Google Shape;270;p12"/>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blip>
            <a:stretch>
              <a:fillRect b="-24223"/>
            </a:stretch>
          </a:blipFill>
          <a:ln>
            <a:noFill/>
          </a:ln>
        </p:spPr>
      </p:sp>
      <p:grpSp>
        <p:nvGrpSpPr>
          <p:cNvPr id="271" name="Google Shape;271;p12"/>
          <p:cNvGrpSpPr/>
          <p:nvPr/>
        </p:nvGrpSpPr>
        <p:grpSpPr>
          <a:xfrm>
            <a:off x="3497519" y="5455569"/>
            <a:ext cx="11251828" cy="1364020"/>
            <a:chOff x="0" y="-38100"/>
            <a:chExt cx="2963445" cy="359248"/>
          </a:xfrm>
        </p:grpSpPr>
        <p:sp>
          <p:nvSpPr>
            <p:cNvPr id="272" name="Google Shape;272;p12"/>
            <p:cNvSpPr/>
            <p:nvPr/>
          </p:nvSpPr>
          <p:spPr>
            <a:xfrm>
              <a:off x="0" y="0"/>
              <a:ext cx="2963445" cy="321148"/>
            </a:xfrm>
            <a:custGeom>
              <a:avLst/>
              <a:gdLst/>
              <a:ahLst/>
              <a:cxnLst/>
              <a:rect l="l" t="t" r="r" b="b"/>
              <a:pathLst>
                <a:path w="2963445" h="321148" extrusionOk="0">
                  <a:moveTo>
                    <a:pt x="35091" y="0"/>
                  </a:moveTo>
                  <a:lnTo>
                    <a:pt x="2928353" y="0"/>
                  </a:lnTo>
                  <a:cubicBezTo>
                    <a:pt x="2937660" y="0"/>
                    <a:pt x="2946586" y="3697"/>
                    <a:pt x="2953167" y="10278"/>
                  </a:cubicBezTo>
                  <a:cubicBezTo>
                    <a:pt x="2959747" y="16859"/>
                    <a:pt x="2963445" y="25784"/>
                    <a:pt x="2963445" y="35091"/>
                  </a:cubicBezTo>
                  <a:lnTo>
                    <a:pt x="2963445" y="286057"/>
                  </a:lnTo>
                  <a:cubicBezTo>
                    <a:pt x="2963445" y="295364"/>
                    <a:pt x="2959747" y="304289"/>
                    <a:pt x="2953167" y="310870"/>
                  </a:cubicBezTo>
                  <a:cubicBezTo>
                    <a:pt x="2946586" y="317451"/>
                    <a:pt x="2937660" y="321148"/>
                    <a:pt x="2928353" y="321148"/>
                  </a:cubicBezTo>
                  <a:lnTo>
                    <a:pt x="35091" y="321148"/>
                  </a:lnTo>
                  <a:cubicBezTo>
                    <a:pt x="25784" y="321148"/>
                    <a:pt x="16859" y="317451"/>
                    <a:pt x="10278" y="310870"/>
                  </a:cubicBezTo>
                  <a:cubicBezTo>
                    <a:pt x="3697" y="304289"/>
                    <a:pt x="0" y="295364"/>
                    <a:pt x="0" y="286057"/>
                  </a:cubicBezTo>
                  <a:lnTo>
                    <a:pt x="0" y="35091"/>
                  </a:lnTo>
                  <a:cubicBezTo>
                    <a:pt x="0" y="25784"/>
                    <a:pt x="3697" y="16859"/>
                    <a:pt x="10278" y="10278"/>
                  </a:cubicBezTo>
                  <a:cubicBezTo>
                    <a:pt x="16859" y="3697"/>
                    <a:pt x="25784" y="0"/>
                    <a:pt x="35091" y="0"/>
                  </a:cubicBezTo>
                  <a:close/>
                </a:path>
              </a:pathLst>
            </a:custGeom>
            <a:solidFill>
              <a:srgbClr val="7661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12"/>
            <p:cNvSpPr txBox="1"/>
            <p:nvPr/>
          </p:nvSpPr>
          <p:spPr>
            <a:xfrm>
              <a:off x="0" y="-38100"/>
              <a:ext cx="2963445" cy="35924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74" name="Google Shape;274;p12"/>
          <p:cNvSpPr txBox="1"/>
          <p:nvPr/>
        </p:nvSpPr>
        <p:spPr>
          <a:xfrm>
            <a:off x="4035540" y="5718737"/>
            <a:ext cx="10175787" cy="887095"/>
          </a:xfrm>
          <a:prstGeom prst="rect">
            <a:avLst/>
          </a:prstGeom>
          <a:noFill/>
          <a:ln>
            <a:noFill/>
          </a:ln>
        </p:spPr>
        <p:txBody>
          <a:bodyPr spcFirstLastPara="1" wrap="square" lIns="0" tIns="0" rIns="0" bIns="0" anchor="t" anchorCtr="0">
            <a:spAutoFit/>
          </a:bodyPr>
          <a:lstStyle/>
          <a:p>
            <a:pPr marL="0" marR="0" lvl="0" indent="0" algn="ctr" rtl="0">
              <a:lnSpc>
                <a:spcPct val="134796"/>
              </a:lnSpc>
              <a:spcBef>
                <a:spcPts val="0"/>
              </a:spcBef>
              <a:spcAft>
                <a:spcPts val="0"/>
              </a:spcAft>
              <a:buNone/>
            </a:pPr>
            <a:r>
              <a:rPr lang="en-US" sz="5199" b="1">
                <a:solidFill>
                  <a:srgbClr val="FFFFFF"/>
                </a:solidFill>
                <a:latin typeface="Open Sans"/>
                <a:ea typeface="Open Sans"/>
                <a:cs typeface="Open Sans"/>
                <a:sym typeface="Open Sans"/>
              </a:rPr>
              <a:t>Presented by </a:t>
            </a:r>
            <a:r>
              <a:rPr lang="en-US" sz="5400" b="1">
                <a:solidFill>
                  <a:srgbClr val="FFFFFF"/>
                </a:solidFill>
                <a:latin typeface="Open Sans"/>
                <a:ea typeface="Open Sans"/>
                <a:cs typeface="Open Sans"/>
                <a:sym typeface="Open Sans"/>
              </a:rPr>
              <a:t>H4 HYPERS</a:t>
            </a:r>
            <a:endParaRPr sz="5199" b="1">
              <a:solidFill>
                <a:srgbClr val="FFFFFF"/>
              </a:solidFill>
              <a:latin typeface="Open Sans"/>
              <a:ea typeface="Open Sans"/>
              <a:cs typeface="Open Sans"/>
              <a:sym typeface="Open Sans"/>
            </a:endParaRPr>
          </a:p>
        </p:txBody>
      </p:sp>
      <p:sp>
        <p:nvSpPr>
          <p:cNvPr id="275" name="Google Shape;275;p12"/>
          <p:cNvSpPr txBox="1"/>
          <p:nvPr/>
        </p:nvSpPr>
        <p:spPr>
          <a:xfrm>
            <a:off x="4329010" y="2771304"/>
            <a:ext cx="9588848" cy="2828926"/>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1000">
                <a:solidFill>
                  <a:srgbClr val="766140"/>
                </a:solidFill>
                <a:latin typeface="Arial"/>
                <a:ea typeface="Arial"/>
                <a:cs typeface="Arial"/>
                <a:sym typeface="Arial"/>
              </a:rPr>
              <a:t>THANK YOU</a:t>
            </a:r>
            <a:endParaRPr/>
          </a:p>
        </p:txBody>
      </p:sp>
      <p:sp>
        <p:nvSpPr>
          <p:cNvPr id="276" name="Google Shape;276;p12"/>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277" name="Google Shape;277;p12"/>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blip>
            <a:stretch>
              <a:fillRect/>
            </a:stretch>
          </a:blipFill>
          <a:ln>
            <a:noFill/>
          </a:ln>
        </p:spPr>
      </p:sp>
      <p:sp>
        <p:nvSpPr>
          <p:cNvPr id="278" name="Google Shape;278;p12"/>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sp>
        <p:nvSpPr>
          <p:cNvPr id="279" name="Google Shape;279;p12"/>
          <p:cNvSpPr/>
          <p:nvPr/>
        </p:nvSpPr>
        <p:spPr>
          <a:xfrm>
            <a:off x="1028700" y="4562633"/>
            <a:ext cx="2144295" cy="982477"/>
          </a:xfrm>
          <a:custGeom>
            <a:avLst/>
            <a:gdLst/>
            <a:ahLst/>
            <a:cxnLst/>
            <a:rect l="l" t="t" r="r" b="b"/>
            <a:pathLst>
              <a:path w="2144295" h="982477" extrusionOk="0">
                <a:moveTo>
                  <a:pt x="0" y="0"/>
                </a:moveTo>
                <a:lnTo>
                  <a:pt x="2144295" y="0"/>
                </a:lnTo>
                <a:lnTo>
                  <a:pt x="2144295" y="982477"/>
                </a:lnTo>
                <a:lnTo>
                  <a:pt x="0" y="982477"/>
                </a:lnTo>
                <a:lnTo>
                  <a:pt x="0" y="0"/>
                </a:lnTo>
                <a:close/>
              </a:path>
            </a:pathLst>
          </a:custGeom>
          <a:blipFill rotWithShape="1">
            <a:blip r:embed="rId9">
              <a:alphaModFix amt="44999"/>
            </a:blip>
            <a:stretch>
              <a:fillRect/>
            </a:stretch>
          </a:blipFill>
          <a:ln>
            <a:noFill/>
          </a:ln>
        </p:spPr>
      </p:sp>
      <p:sp>
        <p:nvSpPr>
          <p:cNvPr id="280" name="Google Shape;280;p12"/>
          <p:cNvSpPr/>
          <p:nvPr/>
        </p:nvSpPr>
        <p:spPr>
          <a:xfrm>
            <a:off x="8071853" y="1356291"/>
            <a:ext cx="2144295" cy="982477"/>
          </a:xfrm>
          <a:custGeom>
            <a:avLst/>
            <a:gdLst/>
            <a:ahLst/>
            <a:cxnLst/>
            <a:rect l="l" t="t" r="r" b="b"/>
            <a:pathLst>
              <a:path w="2144295" h="982477" extrusionOk="0">
                <a:moveTo>
                  <a:pt x="0" y="0"/>
                </a:moveTo>
                <a:lnTo>
                  <a:pt x="2144294" y="0"/>
                </a:lnTo>
                <a:lnTo>
                  <a:pt x="2144294" y="982477"/>
                </a:lnTo>
                <a:lnTo>
                  <a:pt x="0" y="982477"/>
                </a:lnTo>
                <a:lnTo>
                  <a:pt x="0" y="0"/>
                </a:lnTo>
                <a:close/>
              </a:path>
            </a:pathLst>
          </a:custGeom>
          <a:blipFill rotWithShape="1">
            <a:blip r:embed="rId9">
              <a:alphaModFix amt="44999"/>
            </a:blip>
            <a:stretch>
              <a:fillRect/>
            </a:stretch>
          </a:blipFill>
          <a:ln>
            <a:noFill/>
          </a:ln>
        </p:spPr>
      </p:sp>
      <p:sp>
        <p:nvSpPr>
          <p:cNvPr id="281" name="Google Shape;281;p12"/>
          <p:cNvSpPr/>
          <p:nvPr/>
        </p:nvSpPr>
        <p:spPr>
          <a:xfrm>
            <a:off x="16819241" y="2081428"/>
            <a:ext cx="2144295" cy="982477"/>
          </a:xfrm>
          <a:custGeom>
            <a:avLst/>
            <a:gdLst/>
            <a:ahLst/>
            <a:cxnLst/>
            <a:rect l="l" t="t" r="r" b="b"/>
            <a:pathLst>
              <a:path w="2144295" h="982477" extrusionOk="0">
                <a:moveTo>
                  <a:pt x="0" y="0"/>
                </a:moveTo>
                <a:lnTo>
                  <a:pt x="2144295" y="0"/>
                </a:lnTo>
                <a:lnTo>
                  <a:pt x="2144295" y="982477"/>
                </a:lnTo>
                <a:lnTo>
                  <a:pt x="0" y="982477"/>
                </a:lnTo>
                <a:lnTo>
                  <a:pt x="0" y="0"/>
                </a:lnTo>
                <a:close/>
              </a:path>
            </a:pathLst>
          </a:custGeom>
          <a:blipFill rotWithShape="1">
            <a:blip r:embed="rId9">
              <a:alphaModFix amt="44999"/>
            </a:blip>
            <a:stretch>
              <a:fillRect/>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03" name="Google Shape;103;p2"/>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104" name="Google Shape;104;p2"/>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105" name="Google Shape;105;p2"/>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106" name="Google Shape;106;p2"/>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0000"/>
            </a:blip>
            <a:stretch>
              <a:fillRect/>
            </a:stretch>
          </a:blipFill>
          <a:ln>
            <a:noFill/>
          </a:ln>
        </p:spPr>
      </p:sp>
      <p:sp>
        <p:nvSpPr>
          <p:cNvPr id="107" name="Google Shape;107;p2"/>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108" name="Google Shape;108;p2"/>
          <p:cNvGrpSpPr/>
          <p:nvPr/>
        </p:nvGrpSpPr>
        <p:grpSpPr>
          <a:xfrm>
            <a:off x="1168055" y="843253"/>
            <a:ext cx="16230600" cy="8295694"/>
            <a:chOff x="0" y="-38100"/>
            <a:chExt cx="4274726" cy="2184874"/>
          </a:xfrm>
        </p:grpSpPr>
        <p:sp>
          <p:nvSpPr>
            <p:cNvPr id="109" name="Google Shape;109;p2"/>
            <p:cNvSpPr/>
            <p:nvPr/>
          </p:nvSpPr>
          <p:spPr>
            <a:xfrm>
              <a:off x="0" y="-1359"/>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4F8FB"/>
                </a:solidFill>
                <a:latin typeface="Times New Roman" panose="02020603050405020304" pitchFamily="18" charset="0"/>
                <a:ea typeface="Calibri"/>
                <a:cs typeface="Times New Roman" panose="02020603050405020304" pitchFamily="18" charset="0"/>
                <a:sym typeface="Calibri"/>
              </a:endParaRPr>
            </a:p>
          </p:txBody>
        </p:sp>
        <p:sp>
          <p:nvSpPr>
            <p:cNvPr id="110" name="Google Shape;110;p2"/>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rgbClr val="F4F8FB"/>
                </a:solidFill>
                <a:latin typeface="Times New Roman" panose="02020603050405020304" pitchFamily="18" charset="0"/>
                <a:ea typeface="Calibri"/>
                <a:cs typeface="Times New Roman" panose="02020603050405020304" pitchFamily="18" charset="0"/>
                <a:sym typeface="Calibri"/>
              </a:endParaRPr>
            </a:p>
          </p:txBody>
        </p:sp>
      </p:grpSp>
      <p:sp>
        <p:nvSpPr>
          <p:cNvPr id="111" name="Google Shape;111;p2" descr="Header Image"/>
          <p:cNvSpPr/>
          <p:nvPr/>
        </p:nvSpPr>
        <p:spPr>
          <a:xfrm>
            <a:off x="8991600" y="49911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112" name="Google Shape;112;p2"/>
          <p:cNvPicPr preferRelativeResize="0"/>
          <p:nvPr/>
        </p:nvPicPr>
        <p:blipFill rotWithShape="1">
          <a:blip r:embed="rId9">
            <a:alphaModFix/>
          </a:blip>
          <a:srcRect/>
          <a:stretch/>
        </p:blipFill>
        <p:spPr>
          <a:xfrm>
            <a:off x="1539336" y="1351135"/>
            <a:ext cx="4283240" cy="1542694"/>
          </a:xfrm>
          <a:prstGeom prst="rect">
            <a:avLst/>
          </a:prstGeom>
          <a:noFill/>
          <a:ln>
            <a:noFill/>
          </a:ln>
        </p:spPr>
      </p:pic>
      <p:pic>
        <p:nvPicPr>
          <p:cNvPr id="113" name="Google Shape;113;p2"/>
          <p:cNvPicPr preferRelativeResize="0"/>
          <p:nvPr/>
        </p:nvPicPr>
        <p:blipFill rotWithShape="1">
          <a:blip r:embed="rId10">
            <a:alphaModFix/>
          </a:blip>
          <a:srcRect/>
          <a:stretch/>
        </p:blipFill>
        <p:spPr>
          <a:xfrm>
            <a:off x="14859553" y="1102868"/>
            <a:ext cx="2247347" cy="1617669"/>
          </a:xfrm>
          <a:prstGeom prst="rect">
            <a:avLst/>
          </a:prstGeom>
          <a:noFill/>
          <a:ln>
            <a:noFill/>
          </a:ln>
        </p:spPr>
      </p:pic>
      <p:sp>
        <p:nvSpPr>
          <p:cNvPr id="114" name="Google Shape;114;p2"/>
          <p:cNvSpPr txBox="1"/>
          <p:nvPr/>
        </p:nvSpPr>
        <p:spPr>
          <a:xfrm>
            <a:off x="7164819" y="6699806"/>
            <a:ext cx="4787540" cy="16311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tx1"/>
                </a:solidFill>
                <a:latin typeface="Times New Roman" panose="02020603050405020304" pitchFamily="18" charset="0"/>
                <a:ea typeface="Calibri"/>
                <a:cs typeface="Times New Roman" panose="02020603050405020304" pitchFamily="18" charset="0"/>
                <a:sym typeface="Calibri"/>
              </a:rPr>
              <a:t>GUIDED BY </a:t>
            </a:r>
            <a:br>
              <a:rPr lang="en-US" sz="3200" dirty="0">
                <a:solidFill>
                  <a:srgbClr val="F4F8FB"/>
                </a:solidFill>
                <a:latin typeface="Times New Roman" panose="02020603050405020304" pitchFamily="18" charset="0"/>
                <a:ea typeface="Calibri"/>
                <a:cs typeface="Times New Roman" panose="02020603050405020304" pitchFamily="18" charset="0"/>
                <a:sym typeface="Calibri"/>
              </a:rPr>
            </a:br>
            <a:r>
              <a:rPr lang="en-US" sz="3200" dirty="0">
                <a:solidFill>
                  <a:srgbClr val="F4F8FB"/>
                </a:solidFill>
                <a:latin typeface="Times New Roman" panose="02020603050405020304" pitchFamily="18" charset="0"/>
                <a:ea typeface="Calibri"/>
                <a:cs typeface="Times New Roman" panose="02020603050405020304" pitchFamily="18" charset="0"/>
                <a:sym typeface="Calibri"/>
              </a:rPr>
              <a:t>DR.T.SENTIL KUMAR </a:t>
            </a:r>
            <a:br>
              <a:rPr lang="en-US" sz="3200" dirty="0">
                <a:solidFill>
                  <a:srgbClr val="F4F8FB"/>
                </a:solidFill>
                <a:latin typeface="Times New Roman" panose="02020603050405020304" pitchFamily="18" charset="0"/>
                <a:ea typeface="Calibri"/>
                <a:cs typeface="Times New Roman" panose="02020603050405020304" pitchFamily="18" charset="0"/>
                <a:sym typeface="Calibri"/>
              </a:rPr>
            </a:br>
            <a:r>
              <a:rPr lang="en-US" sz="3200" dirty="0">
                <a:solidFill>
                  <a:srgbClr val="F4F8FB"/>
                </a:solidFill>
                <a:latin typeface="Times New Roman" panose="02020603050405020304" pitchFamily="18" charset="0"/>
                <a:ea typeface="Calibri"/>
                <a:cs typeface="Times New Roman" panose="02020603050405020304" pitchFamily="18" charset="0"/>
                <a:sym typeface="Calibri"/>
              </a:rPr>
              <a:t>DR.V.MARISELVAM</a:t>
            </a:r>
            <a:endParaRPr dirty="0">
              <a:latin typeface="Times New Roman" panose="02020603050405020304" pitchFamily="18" charset="0"/>
              <a:cs typeface="Times New Roman" panose="02020603050405020304" pitchFamily="18" charset="0"/>
            </a:endParaRPr>
          </a:p>
        </p:txBody>
      </p:sp>
      <p:sp>
        <p:nvSpPr>
          <p:cNvPr id="115" name="Google Shape;115;p2"/>
          <p:cNvSpPr txBox="1"/>
          <p:nvPr/>
        </p:nvSpPr>
        <p:spPr>
          <a:xfrm>
            <a:off x="6042980" y="3754009"/>
            <a:ext cx="8708444"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rgbClr val="F4F8FB"/>
                </a:solidFill>
                <a:latin typeface="Times New Roman" panose="02020603050405020304" pitchFamily="18" charset="0"/>
                <a:ea typeface="Calibri"/>
                <a:cs typeface="Times New Roman" panose="02020603050405020304" pitchFamily="18" charset="0"/>
                <a:sym typeface="Calibri"/>
              </a:rPr>
              <a:t>SUBJECT : Analog Integrated Circuit </a:t>
            </a:r>
            <a:br>
              <a:rPr lang="en-US" sz="3600" dirty="0">
                <a:solidFill>
                  <a:srgbClr val="F4F8FB"/>
                </a:solidFill>
                <a:latin typeface="Times New Roman" panose="02020603050405020304" pitchFamily="18" charset="0"/>
                <a:ea typeface="Calibri"/>
                <a:cs typeface="Times New Roman" panose="02020603050405020304" pitchFamily="18" charset="0"/>
                <a:sym typeface="Calibri"/>
              </a:rPr>
            </a:br>
            <a:r>
              <a:rPr lang="en-US" sz="3600" dirty="0">
                <a:solidFill>
                  <a:srgbClr val="F4F8FB"/>
                </a:solidFill>
                <a:latin typeface="Times New Roman" panose="02020603050405020304" pitchFamily="18" charset="0"/>
                <a:ea typeface="Calibri"/>
                <a:cs typeface="Times New Roman" panose="02020603050405020304" pitchFamily="18" charset="0"/>
                <a:sym typeface="Calibri"/>
              </a:rPr>
              <a:t>DEPT       : ECE</a:t>
            </a:r>
            <a:br>
              <a:rPr lang="en-US" sz="3600" dirty="0">
                <a:solidFill>
                  <a:srgbClr val="F4F8FB"/>
                </a:solidFill>
                <a:latin typeface="Times New Roman" panose="02020603050405020304" pitchFamily="18" charset="0"/>
                <a:ea typeface="Calibri"/>
                <a:cs typeface="Times New Roman" panose="02020603050405020304" pitchFamily="18" charset="0"/>
                <a:sym typeface="Calibri"/>
              </a:rPr>
            </a:br>
            <a:r>
              <a:rPr lang="en-US" sz="3600" dirty="0">
                <a:solidFill>
                  <a:srgbClr val="F4F8FB"/>
                </a:solidFill>
                <a:latin typeface="Times New Roman" panose="02020603050405020304" pitchFamily="18" charset="0"/>
                <a:ea typeface="Calibri"/>
                <a:cs typeface="Times New Roman" panose="02020603050405020304" pitchFamily="18" charset="0"/>
                <a:sym typeface="Calibri"/>
              </a:rPr>
              <a:t>SECTION : B</a:t>
            </a:r>
            <a:br>
              <a:rPr lang="en-US" sz="3600" dirty="0">
                <a:solidFill>
                  <a:srgbClr val="F4F8FB"/>
                </a:solidFill>
                <a:latin typeface="Times New Roman" panose="02020603050405020304" pitchFamily="18" charset="0"/>
                <a:ea typeface="Calibri"/>
                <a:cs typeface="Times New Roman" panose="02020603050405020304" pitchFamily="18" charset="0"/>
                <a:sym typeface="Calibri"/>
              </a:rPr>
            </a:br>
            <a:r>
              <a:rPr lang="en-US" sz="3600" dirty="0">
                <a:solidFill>
                  <a:srgbClr val="F4F8FB"/>
                </a:solidFill>
                <a:latin typeface="Times New Roman" panose="02020603050405020304" pitchFamily="18" charset="0"/>
                <a:ea typeface="Calibri"/>
                <a:cs typeface="Times New Roman" panose="02020603050405020304" pitchFamily="18" charset="0"/>
                <a:sym typeface="Calibri"/>
              </a:rPr>
              <a:t>DATE       : 14.11.2025</a:t>
            </a:r>
            <a:endParaRPr sz="1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D79FA09-DFBE-5AF6-21A3-8CCB59C8A484}"/>
              </a:ext>
            </a:extLst>
          </p:cNvPr>
          <p:cNvSpPr txBox="1"/>
          <p:nvPr/>
        </p:nvSpPr>
        <p:spPr>
          <a:xfrm>
            <a:off x="7763468" y="1606651"/>
            <a:ext cx="3482788" cy="1077218"/>
          </a:xfrm>
          <a:prstGeom prst="rect">
            <a:avLst/>
          </a:prstGeom>
          <a:noFill/>
        </p:spPr>
        <p:txBody>
          <a:bodyPr wrap="square" rtlCol="0">
            <a:spAutoFit/>
          </a:bodyPr>
          <a:lstStyle/>
          <a:p>
            <a:r>
              <a:rPr lang="en-IN" sz="3200" dirty="0">
                <a:solidFill>
                  <a:schemeClr val="bg1"/>
                </a:solidFill>
                <a:latin typeface="Times New Roman" panose="02020603050405020304" pitchFamily="18" charset="0"/>
                <a:cs typeface="Times New Roman" panose="02020603050405020304" pitchFamily="18" charset="0"/>
              </a:rPr>
              <a:t>PROJECT TITLE </a:t>
            </a:r>
            <a:br>
              <a:rPr lang="en-IN" sz="3200" dirty="0">
                <a:solidFill>
                  <a:schemeClr val="bg1"/>
                </a:solidFill>
                <a:latin typeface="Times New Roman" panose="02020603050405020304" pitchFamily="18" charset="0"/>
                <a:cs typeface="Times New Roman" panose="02020603050405020304" pitchFamily="18" charset="0"/>
              </a:rPr>
            </a:br>
            <a:r>
              <a:rPr lang="en-IN" sz="3200" dirty="0">
                <a:solidFill>
                  <a:schemeClr val="bg1"/>
                </a:solidFill>
                <a:latin typeface="Times New Roman" panose="02020603050405020304" pitchFamily="18" charset="0"/>
                <a:cs typeface="Times New Roman" panose="02020603050405020304" pitchFamily="18" charset="0"/>
              </a:rPr>
              <a:t>     LIFE BEEP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122" name="Google Shape;122;p3"/>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blip>
            <a:stretch>
              <a:fillRect b="-5545"/>
            </a:stretch>
          </a:blipFill>
          <a:ln>
            <a:noFill/>
          </a:ln>
        </p:spPr>
      </p:sp>
      <p:sp>
        <p:nvSpPr>
          <p:cNvPr id="123" name="Google Shape;123;p3"/>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blip>
            <a:stretch>
              <a:fillRect b="-24223"/>
            </a:stretch>
          </a:blipFill>
          <a:ln>
            <a:noFill/>
          </a:ln>
        </p:spPr>
      </p:sp>
      <p:sp>
        <p:nvSpPr>
          <p:cNvPr id="124" name="Google Shape;124;p3"/>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125" name="Google Shape;125;p3"/>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blip>
            <a:stretch>
              <a:fillRect/>
            </a:stretch>
          </a:blipFill>
          <a:ln>
            <a:noFill/>
          </a:ln>
        </p:spPr>
      </p:sp>
      <p:sp>
        <p:nvSpPr>
          <p:cNvPr id="126" name="Google Shape;126;p3"/>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127" name="Google Shape;127;p3"/>
          <p:cNvGrpSpPr/>
          <p:nvPr/>
        </p:nvGrpSpPr>
        <p:grpSpPr>
          <a:xfrm>
            <a:off x="1028700" y="962605"/>
            <a:ext cx="16230600" cy="8295699"/>
            <a:chOff x="0" y="-38100"/>
            <a:chExt cx="4274726" cy="2184875"/>
          </a:xfrm>
        </p:grpSpPr>
        <p:sp>
          <p:nvSpPr>
            <p:cNvPr id="128" name="Google Shape;128;p3"/>
            <p:cNvSpPr/>
            <p:nvPr/>
          </p:nvSpPr>
          <p:spPr>
            <a:xfrm>
              <a:off x="0" y="0"/>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30" name="Google Shape;130;p3"/>
          <p:cNvSpPr txBox="1"/>
          <p:nvPr/>
        </p:nvSpPr>
        <p:spPr>
          <a:xfrm>
            <a:off x="3538652" y="1721917"/>
            <a:ext cx="11210696" cy="128496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400" dirty="0">
                <a:solidFill>
                  <a:srgbClr val="FFFFFF"/>
                </a:solidFill>
                <a:latin typeface="Arial"/>
                <a:ea typeface="Arial"/>
                <a:cs typeface="Arial"/>
                <a:sym typeface="Arial"/>
              </a:rPr>
              <a:t>TEAM H4 HYPERS</a:t>
            </a:r>
            <a:endParaRPr dirty="0"/>
          </a:p>
        </p:txBody>
      </p:sp>
      <p:pic>
        <p:nvPicPr>
          <p:cNvPr id="131" name="Google Shape;131;p3"/>
          <p:cNvPicPr preferRelativeResize="0"/>
          <p:nvPr/>
        </p:nvPicPr>
        <p:blipFill rotWithShape="1">
          <a:blip r:embed="rId9">
            <a:alphaModFix/>
          </a:blip>
          <a:srcRect t="23333"/>
          <a:stretch/>
        </p:blipFill>
        <p:spPr>
          <a:xfrm>
            <a:off x="2021662" y="3413920"/>
            <a:ext cx="2631008" cy="2503150"/>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sp>
        <p:nvSpPr>
          <p:cNvPr id="132" name="Google Shape;132;p3"/>
          <p:cNvSpPr txBox="1"/>
          <p:nvPr/>
        </p:nvSpPr>
        <p:spPr>
          <a:xfrm>
            <a:off x="1469281" y="6159191"/>
            <a:ext cx="377104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Bodoni"/>
                <a:ea typeface="Bodoni"/>
                <a:cs typeface="Bodoni"/>
                <a:sym typeface="Bodoni"/>
              </a:rPr>
              <a:t>HARISH PRANAV S</a:t>
            </a:r>
            <a:br>
              <a:rPr lang="en-US" sz="2400">
                <a:solidFill>
                  <a:schemeClr val="lt1"/>
                </a:solidFill>
                <a:latin typeface="Bodoni"/>
                <a:ea typeface="Bodoni"/>
                <a:cs typeface="Bodoni"/>
                <a:sym typeface="Bodoni"/>
              </a:rPr>
            </a:br>
            <a:r>
              <a:rPr lang="en-US" sz="2400">
                <a:solidFill>
                  <a:schemeClr val="lt1"/>
                </a:solidFill>
                <a:latin typeface="Bodoni"/>
                <a:ea typeface="Bodoni"/>
                <a:cs typeface="Bodoni"/>
                <a:sym typeface="Bodoni"/>
              </a:rPr>
              <a:t>927624BEC066</a:t>
            </a:r>
            <a:endParaRPr sz="2400">
              <a:solidFill>
                <a:schemeClr val="lt1"/>
              </a:solidFill>
              <a:latin typeface="Bodoni"/>
              <a:ea typeface="Bodoni"/>
              <a:cs typeface="Bodoni"/>
              <a:sym typeface="Bodoni"/>
            </a:endParaRPr>
          </a:p>
        </p:txBody>
      </p:sp>
      <p:pic>
        <p:nvPicPr>
          <p:cNvPr id="133" name="Google Shape;133;p3"/>
          <p:cNvPicPr preferRelativeResize="0"/>
          <p:nvPr/>
        </p:nvPicPr>
        <p:blipFill rotWithShape="1">
          <a:blip r:embed="rId10">
            <a:alphaModFix/>
          </a:blip>
          <a:srcRect b="21852"/>
          <a:stretch/>
        </p:blipFill>
        <p:spPr>
          <a:xfrm>
            <a:off x="5976978" y="5143500"/>
            <a:ext cx="2541736" cy="2552700"/>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sp>
        <p:nvSpPr>
          <p:cNvPr id="134" name="Google Shape;134;p3"/>
          <p:cNvSpPr txBox="1"/>
          <p:nvPr/>
        </p:nvSpPr>
        <p:spPr>
          <a:xfrm>
            <a:off x="5551860" y="3936288"/>
            <a:ext cx="3391971"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Bodoni"/>
                <a:ea typeface="Bodoni"/>
                <a:cs typeface="Bodoni"/>
                <a:sym typeface="Bodoni"/>
              </a:rPr>
              <a:t>HARISHWAR S</a:t>
            </a:r>
            <a:br>
              <a:rPr lang="en-US" sz="2400">
                <a:solidFill>
                  <a:schemeClr val="lt1"/>
                </a:solidFill>
                <a:latin typeface="Bodoni"/>
                <a:ea typeface="Bodoni"/>
                <a:cs typeface="Bodoni"/>
                <a:sym typeface="Bodoni"/>
              </a:rPr>
            </a:br>
            <a:r>
              <a:rPr lang="en-US" sz="2400">
                <a:solidFill>
                  <a:schemeClr val="lt1"/>
                </a:solidFill>
                <a:latin typeface="Bodoni"/>
                <a:ea typeface="Bodoni"/>
                <a:cs typeface="Bodoni"/>
                <a:sym typeface="Bodoni"/>
              </a:rPr>
              <a:t>927624BEC067</a:t>
            </a:r>
            <a:endParaRPr sz="2400">
              <a:solidFill>
                <a:schemeClr val="lt1"/>
              </a:solidFill>
              <a:latin typeface="Bodoni"/>
              <a:ea typeface="Bodoni"/>
              <a:cs typeface="Bodoni"/>
              <a:sym typeface="Bodoni"/>
            </a:endParaRPr>
          </a:p>
        </p:txBody>
      </p:sp>
      <p:pic>
        <p:nvPicPr>
          <p:cNvPr id="135" name="Google Shape;135;p3"/>
          <p:cNvPicPr preferRelativeResize="0"/>
          <p:nvPr/>
        </p:nvPicPr>
        <p:blipFill rotWithShape="1">
          <a:blip r:embed="rId11">
            <a:alphaModFix/>
          </a:blip>
          <a:srcRect/>
          <a:stretch/>
        </p:blipFill>
        <p:spPr>
          <a:xfrm>
            <a:off x="9807453" y="3522085"/>
            <a:ext cx="2623318" cy="2552700"/>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sp>
        <p:nvSpPr>
          <p:cNvPr id="136" name="Google Shape;136;p3"/>
          <p:cNvSpPr txBox="1"/>
          <p:nvPr/>
        </p:nvSpPr>
        <p:spPr>
          <a:xfrm>
            <a:off x="9559446" y="6404090"/>
            <a:ext cx="3286921"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Bodoni"/>
                <a:ea typeface="Bodoni"/>
                <a:cs typeface="Bodoni"/>
                <a:sym typeface="Bodoni"/>
              </a:rPr>
              <a:t>HEMANATHAN A</a:t>
            </a:r>
            <a:br>
              <a:rPr lang="en-US" sz="2400">
                <a:solidFill>
                  <a:schemeClr val="lt1"/>
                </a:solidFill>
                <a:latin typeface="Bodoni"/>
                <a:ea typeface="Bodoni"/>
                <a:cs typeface="Bodoni"/>
                <a:sym typeface="Bodoni"/>
              </a:rPr>
            </a:br>
            <a:r>
              <a:rPr lang="en-US" sz="2400">
                <a:solidFill>
                  <a:schemeClr val="lt1"/>
                </a:solidFill>
                <a:latin typeface="Bodoni"/>
                <a:ea typeface="Bodoni"/>
                <a:cs typeface="Bodoni"/>
                <a:sym typeface="Bodoni"/>
              </a:rPr>
              <a:t>927624BEC072</a:t>
            </a:r>
            <a:endParaRPr sz="2400">
              <a:solidFill>
                <a:schemeClr val="lt1"/>
              </a:solidFill>
              <a:latin typeface="Bodoni"/>
              <a:ea typeface="Bodoni"/>
              <a:cs typeface="Bodoni"/>
              <a:sym typeface="Bodoni"/>
            </a:endParaRPr>
          </a:p>
        </p:txBody>
      </p:sp>
      <p:pic>
        <p:nvPicPr>
          <p:cNvPr id="137" name="Google Shape;137;p3"/>
          <p:cNvPicPr preferRelativeResize="0"/>
          <p:nvPr/>
        </p:nvPicPr>
        <p:blipFill rotWithShape="1">
          <a:blip r:embed="rId12">
            <a:alphaModFix/>
          </a:blip>
          <a:srcRect l="2504" t="3594" r="5486" b="17716"/>
          <a:stretch/>
        </p:blipFill>
        <p:spPr>
          <a:xfrm>
            <a:off x="13662458" y="5214434"/>
            <a:ext cx="2531512" cy="2653546"/>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sp>
        <p:nvSpPr>
          <p:cNvPr id="138" name="Google Shape;138;p3"/>
          <p:cNvSpPr txBox="1"/>
          <p:nvPr/>
        </p:nvSpPr>
        <p:spPr>
          <a:xfrm>
            <a:off x="13031743" y="4096762"/>
            <a:ext cx="357043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latin typeface="Bodoni"/>
                <a:ea typeface="Bodoni"/>
                <a:cs typeface="Bodoni"/>
                <a:sym typeface="Bodoni"/>
              </a:rPr>
              <a:t>HARI PRASANTH K</a:t>
            </a:r>
            <a:br>
              <a:rPr lang="en-US" sz="2400">
                <a:solidFill>
                  <a:schemeClr val="lt1"/>
                </a:solidFill>
                <a:latin typeface="Bodoni"/>
                <a:ea typeface="Bodoni"/>
                <a:cs typeface="Bodoni"/>
                <a:sym typeface="Bodoni"/>
              </a:rPr>
            </a:br>
            <a:r>
              <a:rPr lang="en-US" sz="2400">
                <a:solidFill>
                  <a:schemeClr val="lt1"/>
                </a:solidFill>
                <a:latin typeface="Bodoni"/>
                <a:ea typeface="Bodoni"/>
                <a:cs typeface="Bodoni"/>
                <a:sym typeface="Bodoni"/>
              </a:rPr>
              <a:t>927624BEC064</a:t>
            </a:r>
            <a:endParaRPr sz="2400">
              <a:solidFill>
                <a:schemeClr val="lt1"/>
              </a:solidFill>
              <a:latin typeface="Bodoni"/>
              <a:ea typeface="Bodoni"/>
              <a:cs typeface="Bodoni"/>
              <a:sym typeface="Bodon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144" name="Google Shape;144;p4"/>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145" name="Google Shape;145;p4"/>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146" name="Google Shape;146;p4"/>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147" name="Google Shape;147;p4"/>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0000"/>
            </a:blip>
            <a:stretch>
              <a:fillRect/>
            </a:stretch>
          </a:blipFill>
          <a:ln>
            <a:noFill/>
          </a:ln>
        </p:spPr>
      </p:sp>
      <p:sp>
        <p:nvSpPr>
          <p:cNvPr id="148" name="Google Shape;148;p4"/>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149" name="Google Shape;149;p4"/>
          <p:cNvGrpSpPr/>
          <p:nvPr/>
        </p:nvGrpSpPr>
        <p:grpSpPr>
          <a:xfrm>
            <a:off x="1028700" y="923322"/>
            <a:ext cx="16230600" cy="8295699"/>
            <a:chOff x="0" y="-38100"/>
            <a:chExt cx="4274726" cy="2184875"/>
          </a:xfrm>
        </p:grpSpPr>
        <p:sp>
          <p:nvSpPr>
            <p:cNvPr id="150" name="Google Shape;150;p4"/>
            <p:cNvSpPr/>
            <p:nvPr/>
          </p:nvSpPr>
          <p:spPr>
            <a:xfrm>
              <a:off x="0" y="0"/>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52" name="Google Shape;152;p4"/>
          <p:cNvSpPr txBox="1"/>
          <p:nvPr/>
        </p:nvSpPr>
        <p:spPr>
          <a:xfrm>
            <a:off x="2889974" y="1415212"/>
            <a:ext cx="12508052" cy="16294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600" dirty="0">
                <a:solidFill>
                  <a:srgbClr val="FFFFFF"/>
                </a:solidFill>
                <a:latin typeface="Arial"/>
                <a:ea typeface="Arial"/>
                <a:cs typeface="Arial"/>
                <a:sym typeface="Arial"/>
              </a:rPr>
              <a:t>INTRODUCTION</a:t>
            </a:r>
            <a:endParaRPr dirty="0"/>
          </a:p>
        </p:txBody>
      </p:sp>
      <p:sp>
        <p:nvSpPr>
          <p:cNvPr id="153" name="Google Shape;153;p4"/>
          <p:cNvSpPr txBox="1"/>
          <p:nvPr/>
        </p:nvSpPr>
        <p:spPr>
          <a:xfrm>
            <a:off x="2332130" y="3555373"/>
            <a:ext cx="7878670" cy="387798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dirty="0">
                <a:solidFill>
                  <a:srgbClr val="FFFFFF"/>
                </a:solidFill>
                <a:latin typeface="Nunito"/>
                <a:ea typeface="Nunito"/>
                <a:cs typeface="Nunito"/>
                <a:sym typeface="Nunito"/>
              </a:rPr>
              <a:t>The Smart Alert Notifier Watch is an assistive wearable designed for elderly and hearing-impaired users. It captures surrounding sounds, enhances them using Op-Amps, and employs an ESP32 to classify events such as a baby’s cry, doorbell, or vehicle horn. Detected sounds are instantly conveyed through vibration and visual alerts, ensuring</a:t>
            </a:r>
            <a:r>
              <a:rPr lang="en-US" sz="2800" spc="-300" dirty="0">
                <a:solidFill>
                  <a:srgbClr val="FFFFFF"/>
                </a:solidFill>
                <a:latin typeface="Nunito"/>
                <a:ea typeface="Nunito"/>
                <a:cs typeface="Nunito"/>
                <a:sym typeface="Nunito"/>
              </a:rPr>
              <a:t> </a:t>
            </a:r>
            <a:r>
              <a:rPr lang="en-US" sz="2800" dirty="0">
                <a:solidFill>
                  <a:srgbClr val="FFFFFF"/>
                </a:solidFill>
                <a:latin typeface="Nunito"/>
                <a:ea typeface="Nunito"/>
                <a:cs typeface="Nunito"/>
                <a:sym typeface="Nunito"/>
              </a:rPr>
              <a:t>safety, awareness, and independence.</a:t>
            </a:r>
            <a:endParaRPr dirty="0"/>
          </a:p>
        </p:txBody>
      </p:sp>
      <p:pic>
        <p:nvPicPr>
          <p:cNvPr id="154" name="Google Shape;154;p4"/>
          <p:cNvPicPr preferRelativeResize="0"/>
          <p:nvPr/>
        </p:nvPicPr>
        <p:blipFill rotWithShape="1">
          <a:blip r:embed="rId9">
            <a:alphaModFix/>
          </a:blip>
          <a:srcRect/>
          <a:stretch/>
        </p:blipFill>
        <p:spPr>
          <a:xfrm>
            <a:off x="11014093" y="3391850"/>
            <a:ext cx="3821533" cy="38215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160" name="Google Shape;160;p5"/>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161" name="Google Shape;161;p5"/>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162" name="Google Shape;162;p5"/>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163" name="Google Shape;163;p5"/>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0000"/>
            </a:blip>
            <a:stretch>
              <a:fillRect/>
            </a:stretch>
          </a:blipFill>
          <a:ln>
            <a:noFill/>
          </a:ln>
        </p:spPr>
      </p:sp>
      <p:sp>
        <p:nvSpPr>
          <p:cNvPr id="164" name="Google Shape;164;p5"/>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165" name="Google Shape;165;p5"/>
          <p:cNvGrpSpPr/>
          <p:nvPr/>
        </p:nvGrpSpPr>
        <p:grpSpPr>
          <a:xfrm>
            <a:off x="1028700" y="923322"/>
            <a:ext cx="16230600" cy="8295699"/>
            <a:chOff x="0" y="-38100"/>
            <a:chExt cx="4274726" cy="2184875"/>
          </a:xfrm>
        </p:grpSpPr>
        <p:sp>
          <p:nvSpPr>
            <p:cNvPr id="166" name="Google Shape;166;p5"/>
            <p:cNvSpPr/>
            <p:nvPr/>
          </p:nvSpPr>
          <p:spPr>
            <a:xfrm>
              <a:off x="0" y="0"/>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68" name="Google Shape;168;p5"/>
          <p:cNvSpPr txBox="1"/>
          <p:nvPr/>
        </p:nvSpPr>
        <p:spPr>
          <a:xfrm>
            <a:off x="2275201" y="1362588"/>
            <a:ext cx="13737598" cy="141224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400">
                <a:solidFill>
                  <a:srgbClr val="FFFFFF"/>
                </a:solidFill>
                <a:latin typeface="Arial"/>
                <a:ea typeface="Arial"/>
                <a:cs typeface="Arial"/>
                <a:sym typeface="Arial"/>
              </a:rPr>
              <a:t>PROJECT OVERVIEW</a:t>
            </a:r>
            <a:endParaRPr/>
          </a:p>
        </p:txBody>
      </p:sp>
      <p:pic>
        <p:nvPicPr>
          <p:cNvPr id="169" name="Google Shape;169;p5"/>
          <p:cNvPicPr preferRelativeResize="0"/>
          <p:nvPr/>
        </p:nvPicPr>
        <p:blipFill rotWithShape="1">
          <a:blip r:embed="rId9">
            <a:alphaModFix/>
          </a:blip>
          <a:srcRect/>
          <a:stretch/>
        </p:blipFill>
        <p:spPr>
          <a:xfrm>
            <a:off x="4635735" y="2804447"/>
            <a:ext cx="9016529" cy="6011019"/>
          </a:xfrm>
          <a:prstGeom prst="round2DiagRect">
            <a:avLst>
              <a:gd name="adj1" fmla="val 16667"/>
              <a:gd name="adj2" fmla="val 6134"/>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reflection stA="0" endPos="65000" dist="50800" dir="5400000" sy="-100000" algn="bl" rotWithShape="0"/>
          </a:effectLst>
        </p:spPr>
      </p:pic>
      <p:pic>
        <p:nvPicPr>
          <p:cNvPr id="170" name="Google Shape;170;p5"/>
          <p:cNvPicPr preferRelativeResize="0"/>
          <p:nvPr/>
        </p:nvPicPr>
        <p:blipFill rotWithShape="1">
          <a:blip r:embed="rId10">
            <a:alphaModFix/>
          </a:blip>
          <a:srcRect l="37075" t="30392" r="38234" b="18338"/>
          <a:stretch/>
        </p:blipFill>
        <p:spPr>
          <a:xfrm>
            <a:off x="7798491" y="4605048"/>
            <a:ext cx="2256798" cy="3124200"/>
          </a:xfrm>
          <a:prstGeom prst="rect">
            <a:avLst/>
          </a:prstGeom>
          <a:noFill/>
          <a:ln>
            <a:noFill/>
          </a:ln>
        </p:spPr>
      </p:pic>
      <mc:AlternateContent xmlns:mc="http://schemas.openxmlformats.org/markup-compatibility/2006" xmlns:p14="http://schemas.microsoft.com/office/powerpoint/2010/main">
        <mc:Choice Requires="p14">
          <p:contentPart p14:bwMode="auto" r:id="rId11">
            <p14:nvContentPartPr>
              <p14:cNvPr id="2" name="Ink 1">
                <a:extLst>
                  <a:ext uri="{FF2B5EF4-FFF2-40B4-BE49-F238E27FC236}">
                    <a16:creationId xmlns:a16="http://schemas.microsoft.com/office/drawing/2014/main" id="{079FF0B7-C407-5C98-FAFD-25D0DABBA212}"/>
                  </a:ext>
                </a:extLst>
              </p14:cNvPr>
              <p14:cNvContentPartPr/>
              <p14:nvPr/>
            </p14:nvContentPartPr>
            <p14:xfrm>
              <a:off x="12353206" y="5837538"/>
              <a:ext cx="251640" cy="29160"/>
            </p14:xfrm>
          </p:contentPart>
        </mc:Choice>
        <mc:Fallback xmlns="">
          <p:pic>
            <p:nvPicPr>
              <p:cNvPr id="2" name="Ink 1">
                <a:extLst>
                  <a:ext uri="{FF2B5EF4-FFF2-40B4-BE49-F238E27FC236}">
                    <a16:creationId xmlns:a16="http://schemas.microsoft.com/office/drawing/2014/main" id="{079FF0B7-C407-5C98-FAFD-25D0DABBA212}"/>
                  </a:ext>
                </a:extLst>
              </p:cNvPr>
              <p:cNvPicPr/>
              <p:nvPr/>
            </p:nvPicPr>
            <p:blipFill>
              <a:blip r:embed="rId12"/>
              <a:stretch>
                <a:fillRect/>
              </a:stretch>
            </p:blipFill>
            <p:spPr>
              <a:xfrm>
                <a:off x="12299566" y="5729538"/>
                <a:ext cx="3592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AA952777-68AC-771B-7769-AB2D9E9016E6}"/>
                  </a:ext>
                </a:extLst>
              </p14:cNvPr>
              <p14:cNvContentPartPr/>
              <p14:nvPr/>
            </p14:nvContentPartPr>
            <p14:xfrm>
              <a:off x="12337366" y="5838258"/>
              <a:ext cx="360" cy="360"/>
            </p14:xfrm>
          </p:contentPart>
        </mc:Choice>
        <mc:Fallback xmlns="">
          <p:pic>
            <p:nvPicPr>
              <p:cNvPr id="3" name="Ink 2">
                <a:extLst>
                  <a:ext uri="{FF2B5EF4-FFF2-40B4-BE49-F238E27FC236}">
                    <a16:creationId xmlns:a16="http://schemas.microsoft.com/office/drawing/2014/main" id="{AA952777-68AC-771B-7769-AB2D9E9016E6}"/>
                  </a:ext>
                </a:extLst>
              </p:cNvPr>
              <p:cNvPicPr/>
              <p:nvPr/>
            </p:nvPicPr>
            <p:blipFill>
              <a:blip r:embed="rId14"/>
              <a:stretch>
                <a:fillRect/>
              </a:stretch>
            </p:blipFill>
            <p:spPr>
              <a:xfrm>
                <a:off x="12283366" y="573025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79CF4EE4-D50A-162B-9DF5-A992BD7A1658}"/>
                  </a:ext>
                </a:extLst>
              </p14:cNvPr>
              <p14:cNvContentPartPr/>
              <p14:nvPr/>
            </p14:nvContentPartPr>
            <p14:xfrm>
              <a:off x="12533926" y="5866338"/>
              <a:ext cx="360" cy="360"/>
            </p14:xfrm>
          </p:contentPart>
        </mc:Choice>
        <mc:Fallback xmlns="">
          <p:pic>
            <p:nvPicPr>
              <p:cNvPr id="4" name="Ink 3">
                <a:extLst>
                  <a:ext uri="{FF2B5EF4-FFF2-40B4-BE49-F238E27FC236}">
                    <a16:creationId xmlns:a16="http://schemas.microsoft.com/office/drawing/2014/main" id="{79CF4EE4-D50A-162B-9DF5-A992BD7A1658}"/>
                  </a:ext>
                </a:extLst>
              </p:cNvPr>
              <p:cNvPicPr/>
              <p:nvPr/>
            </p:nvPicPr>
            <p:blipFill>
              <a:blip r:embed="rId14"/>
              <a:stretch>
                <a:fillRect/>
              </a:stretch>
            </p:blipFill>
            <p:spPr>
              <a:xfrm>
                <a:off x="12479926" y="575833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 name="Ink 4">
                <a:extLst>
                  <a:ext uri="{FF2B5EF4-FFF2-40B4-BE49-F238E27FC236}">
                    <a16:creationId xmlns:a16="http://schemas.microsoft.com/office/drawing/2014/main" id="{5D4A7039-D28F-617F-C1FC-3185D2AFD4F9}"/>
                  </a:ext>
                </a:extLst>
              </p14:cNvPr>
              <p14:cNvContentPartPr/>
              <p14:nvPr/>
            </p14:nvContentPartPr>
            <p14:xfrm>
              <a:off x="12632926" y="5838258"/>
              <a:ext cx="360" cy="360"/>
            </p14:xfrm>
          </p:contentPart>
        </mc:Choice>
        <mc:Fallback xmlns="">
          <p:pic>
            <p:nvPicPr>
              <p:cNvPr id="5" name="Ink 4">
                <a:extLst>
                  <a:ext uri="{FF2B5EF4-FFF2-40B4-BE49-F238E27FC236}">
                    <a16:creationId xmlns:a16="http://schemas.microsoft.com/office/drawing/2014/main" id="{5D4A7039-D28F-617F-C1FC-3185D2AFD4F9}"/>
                  </a:ext>
                </a:extLst>
              </p:cNvPr>
              <p:cNvPicPr/>
              <p:nvPr/>
            </p:nvPicPr>
            <p:blipFill>
              <a:blip r:embed="rId14"/>
              <a:stretch>
                <a:fillRect/>
              </a:stretch>
            </p:blipFill>
            <p:spPr>
              <a:xfrm>
                <a:off x="12578926" y="5730258"/>
                <a:ext cx="108000" cy="216000"/>
              </a:xfrm>
              <a:prstGeom prst="rect">
                <a:avLst/>
              </a:prstGeom>
            </p:spPr>
          </p:pic>
        </mc:Fallback>
      </mc:AlternateContent>
      <p:pic>
        <p:nvPicPr>
          <p:cNvPr id="33" name="Picture 32">
            <a:extLst>
              <a:ext uri="{FF2B5EF4-FFF2-40B4-BE49-F238E27FC236}">
                <a16:creationId xmlns:a16="http://schemas.microsoft.com/office/drawing/2014/main" id="{48BFBD41-2A14-2F28-F803-C4A0744DFE34}"/>
              </a:ext>
            </a:extLst>
          </p:cNvPr>
          <p:cNvPicPr>
            <a:picLocks noChangeAspect="1"/>
          </p:cNvPicPr>
          <p:nvPr/>
        </p:nvPicPr>
        <p:blipFill>
          <a:blip r:embed="rId17"/>
          <a:stretch>
            <a:fillRect/>
          </a:stretch>
        </p:blipFill>
        <p:spPr>
          <a:xfrm>
            <a:off x="11672561" y="5763584"/>
            <a:ext cx="1361289" cy="4035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6"/>
          <p:cNvSpPr/>
          <p:nvPr/>
        </p:nvSpPr>
        <p:spPr>
          <a:xfrm>
            <a:off x="0" y="3810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176" name="Google Shape;176;p6"/>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1000"/>
            </a:blip>
            <a:stretch>
              <a:fillRect b="-5545"/>
            </a:stretch>
          </a:blipFill>
          <a:ln>
            <a:noFill/>
          </a:ln>
        </p:spPr>
      </p:sp>
      <p:sp>
        <p:nvSpPr>
          <p:cNvPr id="177" name="Google Shape;177;p6"/>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1000"/>
            </a:blip>
            <a:stretch>
              <a:fillRect b="-24223"/>
            </a:stretch>
          </a:blipFill>
          <a:ln>
            <a:noFill/>
          </a:ln>
        </p:spPr>
      </p:sp>
      <p:sp>
        <p:nvSpPr>
          <p:cNvPr id="178" name="Google Shape;178;p6"/>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179" name="Google Shape;179;p6"/>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1000"/>
            </a:blip>
            <a:stretch>
              <a:fillRect/>
            </a:stretch>
          </a:blipFill>
          <a:ln>
            <a:noFill/>
          </a:ln>
        </p:spPr>
      </p:sp>
      <p:sp>
        <p:nvSpPr>
          <p:cNvPr id="180" name="Google Shape;180;p6"/>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sp>
        <p:nvSpPr>
          <p:cNvPr id="181" name="Google Shape;181;p6"/>
          <p:cNvSpPr txBox="1"/>
          <p:nvPr/>
        </p:nvSpPr>
        <p:spPr>
          <a:xfrm>
            <a:off x="2275201" y="1362588"/>
            <a:ext cx="13737598" cy="128496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400">
                <a:solidFill>
                  <a:srgbClr val="FFFFFF"/>
                </a:solidFill>
                <a:latin typeface="Arial"/>
                <a:ea typeface="Arial"/>
                <a:cs typeface="Arial"/>
                <a:sym typeface="Arial"/>
              </a:rPr>
              <a:t>PROJECT CONCEPTS</a:t>
            </a:r>
            <a:endParaRPr/>
          </a:p>
        </p:txBody>
      </p:sp>
      <p:grpSp>
        <p:nvGrpSpPr>
          <p:cNvPr id="182" name="Google Shape;182;p6"/>
          <p:cNvGrpSpPr/>
          <p:nvPr/>
        </p:nvGrpSpPr>
        <p:grpSpPr>
          <a:xfrm>
            <a:off x="3505200" y="-7664260"/>
            <a:ext cx="23104872" cy="15734910"/>
            <a:chOff x="-1810508" y="-38100"/>
            <a:chExt cx="6085234" cy="4144173"/>
          </a:xfrm>
        </p:grpSpPr>
        <p:sp>
          <p:nvSpPr>
            <p:cNvPr id="183" name="Google Shape;183;p6"/>
            <p:cNvSpPr/>
            <p:nvPr/>
          </p:nvSpPr>
          <p:spPr>
            <a:xfrm>
              <a:off x="-1810508" y="2742264"/>
              <a:ext cx="3010370" cy="1363809"/>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6"/>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85" name="Google Shape;185;p6"/>
          <p:cNvSpPr txBox="1"/>
          <p:nvPr/>
        </p:nvSpPr>
        <p:spPr>
          <a:xfrm>
            <a:off x="4267200" y="4246286"/>
            <a:ext cx="1051560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lt1"/>
                </a:solidFill>
                <a:latin typeface="Arial"/>
                <a:ea typeface="Arial"/>
                <a:cs typeface="Arial"/>
                <a:sym typeface="Arial"/>
              </a:rPr>
              <a:t>• Detects and classifies environmental sounds</a:t>
            </a:r>
            <a:endParaRPr sz="3600">
              <a:solidFill>
                <a:schemeClr val="lt1"/>
              </a:solidFill>
              <a:latin typeface="Arial"/>
              <a:ea typeface="Arial"/>
              <a:cs typeface="Arial"/>
              <a:sym typeface="Arial"/>
            </a:endParaRPr>
          </a:p>
          <a:p>
            <a:pPr marL="0" marR="0" lvl="0" indent="0" algn="l" rtl="0">
              <a:spcBef>
                <a:spcPts val="0"/>
              </a:spcBef>
              <a:spcAft>
                <a:spcPts val="0"/>
              </a:spcAft>
              <a:buNone/>
            </a:pPr>
            <a:r>
              <a:rPr lang="en-US" sz="3600">
                <a:solidFill>
                  <a:schemeClr val="lt1"/>
                </a:solidFill>
                <a:latin typeface="Arial"/>
                <a:ea typeface="Arial"/>
                <a:cs typeface="Arial"/>
                <a:sym typeface="Arial"/>
              </a:rPr>
              <a:t>• Provides multi-modal alerts: vibration + light</a:t>
            </a:r>
            <a:endParaRPr sz="3600">
              <a:solidFill>
                <a:schemeClr val="lt1"/>
              </a:solidFill>
              <a:latin typeface="Arial"/>
              <a:ea typeface="Arial"/>
              <a:cs typeface="Arial"/>
              <a:sym typeface="Arial"/>
            </a:endParaRPr>
          </a:p>
          <a:p>
            <a:pPr marL="0" marR="0" lvl="0" indent="0" algn="l" rtl="0">
              <a:spcBef>
                <a:spcPts val="0"/>
              </a:spcBef>
              <a:spcAft>
                <a:spcPts val="0"/>
              </a:spcAft>
              <a:buNone/>
            </a:pPr>
            <a:r>
              <a:rPr lang="en-US" sz="3600">
                <a:solidFill>
                  <a:schemeClr val="lt1"/>
                </a:solidFill>
                <a:latin typeface="Arial"/>
                <a:ea typeface="Arial"/>
                <a:cs typeface="Arial"/>
                <a:sym typeface="Arial"/>
              </a:rPr>
              <a:t>• Compact, wearable, and user-friendly design</a:t>
            </a:r>
            <a:endParaRPr sz="3600">
              <a:solidFill>
                <a:schemeClr val="lt1"/>
              </a:solidFill>
              <a:latin typeface="Arial"/>
              <a:ea typeface="Arial"/>
              <a:cs typeface="Arial"/>
              <a:sym typeface="Arial"/>
            </a:endParaRPr>
          </a:p>
          <a:p>
            <a:pPr marL="0" marR="0" lvl="0" indent="0" algn="l" rtl="0">
              <a:spcBef>
                <a:spcPts val="0"/>
              </a:spcBef>
              <a:spcAft>
                <a:spcPts val="0"/>
              </a:spcAft>
              <a:buNone/>
            </a:pPr>
            <a:r>
              <a:rPr lang="en-US" sz="3600">
                <a:solidFill>
                  <a:schemeClr val="lt1"/>
                </a:solidFill>
                <a:latin typeface="Arial"/>
                <a:ea typeface="Arial"/>
                <a:cs typeface="Arial"/>
                <a:sym typeface="Arial"/>
              </a:rPr>
              <a:t>• Low power consumption with rechargeable battery</a:t>
            </a:r>
            <a:endParaRPr sz="36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191" name="Google Shape;191;p7"/>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192" name="Google Shape;192;p7"/>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193" name="Google Shape;193;p7"/>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194" name="Google Shape;194;p7"/>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0000"/>
            </a:blip>
            <a:stretch>
              <a:fillRect/>
            </a:stretch>
          </a:blipFill>
          <a:ln>
            <a:noFill/>
          </a:ln>
        </p:spPr>
      </p:sp>
      <p:sp>
        <p:nvSpPr>
          <p:cNvPr id="195" name="Google Shape;195;p7"/>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196" name="Google Shape;196;p7"/>
          <p:cNvGrpSpPr/>
          <p:nvPr/>
        </p:nvGrpSpPr>
        <p:grpSpPr>
          <a:xfrm>
            <a:off x="1028700" y="923322"/>
            <a:ext cx="16230600" cy="8295699"/>
            <a:chOff x="0" y="-38100"/>
            <a:chExt cx="4274726" cy="2184875"/>
          </a:xfrm>
        </p:grpSpPr>
        <p:sp>
          <p:nvSpPr>
            <p:cNvPr id="197" name="Google Shape;197;p7"/>
            <p:cNvSpPr/>
            <p:nvPr/>
          </p:nvSpPr>
          <p:spPr>
            <a:xfrm>
              <a:off x="0" y="0"/>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7"/>
          <p:cNvSpPr txBox="1"/>
          <p:nvPr/>
        </p:nvSpPr>
        <p:spPr>
          <a:xfrm>
            <a:off x="2275201" y="1362588"/>
            <a:ext cx="13737598" cy="141224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400">
                <a:solidFill>
                  <a:srgbClr val="FFFFFF"/>
                </a:solidFill>
                <a:latin typeface="Arial"/>
                <a:ea typeface="Arial"/>
                <a:cs typeface="Arial"/>
                <a:sym typeface="Arial"/>
              </a:rPr>
              <a:t>OBJECTIVE</a:t>
            </a:r>
            <a:endParaRPr/>
          </a:p>
        </p:txBody>
      </p:sp>
      <p:sp>
        <p:nvSpPr>
          <p:cNvPr id="200" name="Google Shape;200;p7"/>
          <p:cNvSpPr txBox="1"/>
          <p:nvPr/>
        </p:nvSpPr>
        <p:spPr>
          <a:xfrm>
            <a:off x="8825723" y="3326479"/>
            <a:ext cx="5871912" cy="40318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lt1"/>
                </a:solidFill>
                <a:latin typeface="Bodoni"/>
                <a:ea typeface="Bodoni"/>
                <a:cs typeface="Bodoni"/>
                <a:sym typeface="Bodoni"/>
              </a:rPr>
              <a:t>The objective of this project is to develop a compact and portable device that converts important surrounding sounds into vibration alerts, thereby assisting people with hearing impairments in their daily activities.</a:t>
            </a:r>
            <a:endParaRPr sz="1100" dirty="0"/>
          </a:p>
        </p:txBody>
      </p:sp>
      <p:pic>
        <p:nvPicPr>
          <p:cNvPr id="201" name="Google Shape;201;p7"/>
          <p:cNvPicPr preferRelativeResize="0"/>
          <p:nvPr/>
        </p:nvPicPr>
        <p:blipFill rotWithShape="1">
          <a:blip r:embed="rId9">
            <a:alphaModFix/>
          </a:blip>
          <a:srcRect/>
          <a:stretch/>
        </p:blipFill>
        <p:spPr>
          <a:xfrm>
            <a:off x="3283566" y="3140302"/>
            <a:ext cx="3512368" cy="5270611"/>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207" name="Google Shape;207;p8"/>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208" name="Google Shape;208;p8"/>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209" name="Google Shape;209;p8"/>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210" name="Google Shape;210;p8"/>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0000"/>
            </a:blip>
            <a:stretch>
              <a:fillRect/>
            </a:stretch>
          </a:blipFill>
          <a:ln>
            <a:noFill/>
          </a:ln>
        </p:spPr>
      </p:sp>
      <p:sp>
        <p:nvSpPr>
          <p:cNvPr id="211" name="Google Shape;211;p8"/>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212" name="Google Shape;212;p8"/>
          <p:cNvGrpSpPr/>
          <p:nvPr/>
        </p:nvGrpSpPr>
        <p:grpSpPr>
          <a:xfrm>
            <a:off x="1028700" y="923322"/>
            <a:ext cx="16230600" cy="8295699"/>
            <a:chOff x="0" y="-38100"/>
            <a:chExt cx="4274726" cy="2184875"/>
          </a:xfrm>
        </p:grpSpPr>
        <p:sp>
          <p:nvSpPr>
            <p:cNvPr id="213" name="Google Shape;213;p8"/>
            <p:cNvSpPr/>
            <p:nvPr/>
          </p:nvSpPr>
          <p:spPr>
            <a:xfrm>
              <a:off x="0" y="0"/>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5" name="Google Shape;215;p8"/>
          <p:cNvSpPr txBox="1"/>
          <p:nvPr/>
        </p:nvSpPr>
        <p:spPr>
          <a:xfrm>
            <a:off x="2275201" y="1362588"/>
            <a:ext cx="13737598" cy="128496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400">
                <a:solidFill>
                  <a:srgbClr val="FFFFFF"/>
                </a:solidFill>
                <a:latin typeface="Arial"/>
                <a:ea typeface="Arial"/>
                <a:cs typeface="Arial"/>
                <a:sym typeface="Arial"/>
              </a:rPr>
              <a:t>PRINCIPLE</a:t>
            </a:r>
            <a:endParaRPr/>
          </a:p>
        </p:txBody>
      </p:sp>
      <p:sp>
        <p:nvSpPr>
          <p:cNvPr id="216" name="Google Shape;216;p8"/>
          <p:cNvSpPr txBox="1"/>
          <p:nvPr/>
        </p:nvSpPr>
        <p:spPr>
          <a:xfrm>
            <a:off x="3279734" y="4289647"/>
            <a:ext cx="12278999"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lt1"/>
                </a:solidFill>
                <a:latin typeface="Arial"/>
                <a:ea typeface="Arial"/>
                <a:cs typeface="Arial"/>
                <a:sym typeface="Arial"/>
              </a:rPr>
              <a:t>1. Sound Capture &amp; Enhancement → Microphone + Op-Amp preamplifier</a:t>
            </a:r>
            <a:endParaRPr dirty="0"/>
          </a:p>
          <a:p>
            <a:pPr marL="0" marR="0" lvl="0" indent="0" algn="l" rtl="0">
              <a:spcBef>
                <a:spcPts val="0"/>
              </a:spcBef>
              <a:spcAft>
                <a:spcPts val="0"/>
              </a:spcAft>
              <a:buNone/>
            </a:pPr>
            <a:r>
              <a:rPr lang="en-US" sz="3200" dirty="0">
                <a:solidFill>
                  <a:schemeClr val="lt1"/>
                </a:solidFill>
                <a:latin typeface="Arial"/>
                <a:ea typeface="Arial"/>
                <a:cs typeface="Arial"/>
                <a:sym typeface="Arial"/>
              </a:rPr>
              <a:t>2. Filtering &amp; Noise Reduction → Band-pass filter (Op-Amp)</a:t>
            </a:r>
            <a:endParaRPr dirty="0"/>
          </a:p>
          <a:p>
            <a:pPr marL="0" marR="0" lvl="0" indent="0" algn="l" rtl="0">
              <a:spcBef>
                <a:spcPts val="0"/>
              </a:spcBef>
              <a:spcAft>
                <a:spcPts val="0"/>
              </a:spcAft>
              <a:buNone/>
            </a:pPr>
            <a:r>
              <a:rPr lang="en-US" sz="3200" dirty="0">
                <a:solidFill>
                  <a:schemeClr val="lt1"/>
                </a:solidFill>
                <a:latin typeface="Arial"/>
                <a:ea typeface="Arial"/>
                <a:cs typeface="Arial"/>
                <a:sym typeface="Arial"/>
              </a:rPr>
              <a:t>3. Sound Analysis &amp; Classification → ESP32 </a:t>
            </a:r>
          </a:p>
          <a:p>
            <a:pPr marL="0" marR="0" lvl="0" indent="0" algn="l" rtl="0">
              <a:spcBef>
                <a:spcPts val="0"/>
              </a:spcBef>
              <a:spcAft>
                <a:spcPts val="0"/>
              </a:spcAft>
              <a:buNone/>
            </a:pPr>
            <a:r>
              <a:rPr lang="en-US" sz="3200" dirty="0">
                <a:solidFill>
                  <a:schemeClr val="lt1"/>
                </a:solidFill>
                <a:latin typeface="Arial"/>
                <a:ea typeface="Arial"/>
                <a:cs typeface="Arial"/>
                <a:sym typeface="Arial"/>
              </a:rPr>
              <a:t>4. Alert System → Vibration motor + LED light indicators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11474" r="-11474"/>
            </a:stretch>
          </a:blipFill>
          <a:ln>
            <a:noFill/>
          </a:ln>
        </p:spPr>
      </p:sp>
      <p:sp>
        <p:nvSpPr>
          <p:cNvPr id="222" name="Google Shape;222;p9"/>
          <p:cNvSpPr/>
          <p:nvPr/>
        </p:nvSpPr>
        <p:spPr>
          <a:xfrm>
            <a:off x="2907992" y="3838687"/>
            <a:ext cx="5482542" cy="5961804"/>
          </a:xfrm>
          <a:custGeom>
            <a:avLst/>
            <a:gdLst/>
            <a:ahLst/>
            <a:cxnLst/>
            <a:rect l="l" t="t" r="r" b="b"/>
            <a:pathLst>
              <a:path w="5482542" h="5961804" extrusionOk="0">
                <a:moveTo>
                  <a:pt x="0" y="0"/>
                </a:moveTo>
                <a:lnTo>
                  <a:pt x="5482543" y="0"/>
                </a:lnTo>
                <a:lnTo>
                  <a:pt x="5482543" y="5961804"/>
                </a:lnTo>
                <a:lnTo>
                  <a:pt x="0" y="5961804"/>
                </a:lnTo>
                <a:lnTo>
                  <a:pt x="0" y="0"/>
                </a:lnTo>
                <a:close/>
              </a:path>
            </a:pathLst>
          </a:custGeom>
          <a:blipFill rotWithShape="1">
            <a:blip r:embed="rId4">
              <a:alphaModFix amt="70000"/>
            </a:blip>
            <a:stretch>
              <a:fillRect b="-5545"/>
            </a:stretch>
          </a:blipFill>
          <a:ln>
            <a:noFill/>
          </a:ln>
        </p:spPr>
      </p:sp>
      <p:sp>
        <p:nvSpPr>
          <p:cNvPr id="223" name="Google Shape;223;p9"/>
          <p:cNvSpPr/>
          <p:nvPr/>
        </p:nvSpPr>
        <p:spPr>
          <a:xfrm>
            <a:off x="7116580" y="3599122"/>
            <a:ext cx="11171420" cy="6201369"/>
          </a:xfrm>
          <a:custGeom>
            <a:avLst/>
            <a:gdLst/>
            <a:ahLst/>
            <a:cxnLst/>
            <a:rect l="l" t="t" r="r" b="b"/>
            <a:pathLst>
              <a:path w="11171420" h="6201369" extrusionOk="0">
                <a:moveTo>
                  <a:pt x="0" y="0"/>
                </a:moveTo>
                <a:lnTo>
                  <a:pt x="11171420" y="0"/>
                </a:lnTo>
                <a:lnTo>
                  <a:pt x="11171420" y="6201369"/>
                </a:lnTo>
                <a:lnTo>
                  <a:pt x="0" y="6201369"/>
                </a:lnTo>
                <a:lnTo>
                  <a:pt x="0" y="0"/>
                </a:lnTo>
                <a:close/>
              </a:path>
            </a:pathLst>
          </a:custGeom>
          <a:blipFill rotWithShape="1">
            <a:blip r:embed="rId5">
              <a:alphaModFix amt="70000"/>
            </a:blip>
            <a:stretch>
              <a:fillRect b="-24223"/>
            </a:stretch>
          </a:blipFill>
          <a:ln>
            <a:noFill/>
          </a:ln>
        </p:spPr>
      </p:sp>
      <p:sp>
        <p:nvSpPr>
          <p:cNvPr id="224" name="Google Shape;224;p9"/>
          <p:cNvSpPr/>
          <p:nvPr/>
        </p:nvSpPr>
        <p:spPr>
          <a:xfrm>
            <a:off x="13485897" y="1028700"/>
            <a:ext cx="2526902" cy="2105457"/>
          </a:xfrm>
          <a:custGeom>
            <a:avLst/>
            <a:gdLst/>
            <a:ahLst/>
            <a:cxnLst/>
            <a:rect l="l" t="t" r="r" b="b"/>
            <a:pathLst>
              <a:path w="2526902" h="2105457" extrusionOk="0">
                <a:moveTo>
                  <a:pt x="0" y="0"/>
                </a:moveTo>
                <a:lnTo>
                  <a:pt x="2526902" y="0"/>
                </a:lnTo>
                <a:lnTo>
                  <a:pt x="2526902" y="2105457"/>
                </a:lnTo>
                <a:lnTo>
                  <a:pt x="0" y="2105457"/>
                </a:lnTo>
                <a:lnTo>
                  <a:pt x="0" y="0"/>
                </a:lnTo>
                <a:close/>
              </a:path>
            </a:pathLst>
          </a:custGeom>
          <a:blipFill rotWithShape="1">
            <a:blip r:embed="rId6">
              <a:alphaModFix/>
            </a:blip>
            <a:stretch>
              <a:fillRect/>
            </a:stretch>
          </a:blipFill>
          <a:ln>
            <a:noFill/>
          </a:ln>
        </p:spPr>
      </p:sp>
      <p:sp>
        <p:nvSpPr>
          <p:cNvPr id="225" name="Google Shape;225;p9"/>
          <p:cNvSpPr/>
          <p:nvPr/>
        </p:nvSpPr>
        <p:spPr>
          <a:xfrm>
            <a:off x="-3162554" y="5923175"/>
            <a:ext cx="7512130" cy="4160630"/>
          </a:xfrm>
          <a:custGeom>
            <a:avLst/>
            <a:gdLst/>
            <a:ahLst/>
            <a:cxnLst/>
            <a:rect l="l" t="t" r="r" b="b"/>
            <a:pathLst>
              <a:path w="7512130" h="4160630" extrusionOk="0">
                <a:moveTo>
                  <a:pt x="0" y="0"/>
                </a:moveTo>
                <a:lnTo>
                  <a:pt x="7512130" y="0"/>
                </a:lnTo>
                <a:lnTo>
                  <a:pt x="7512130" y="4160629"/>
                </a:lnTo>
                <a:lnTo>
                  <a:pt x="0" y="4160629"/>
                </a:lnTo>
                <a:lnTo>
                  <a:pt x="0" y="0"/>
                </a:lnTo>
                <a:close/>
              </a:path>
            </a:pathLst>
          </a:custGeom>
          <a:blipFill rotWithShape="1">
            <a:blip r:embed="rId7">
              <a:alphaModFix amt="70000"/>
            </a:blip>
            <a:stretch>
              <a:fillRect/>
            </a:stretch>
          </a:blipFill>
          <a:ln>
            <a:noFill/>
          </a:ln>
        </p:spPr>
      </p:sp>
      <p:sp>
        <p:nvSpPr>
          <p:cNvPr id="226" name="Google Shape;226;p9"/>
          <p:cNvSpPr/>
          <p:nvPr/>
        </p:nvSpPr>
        <p:spPr>
          <a:xfrm>
            <a:off x="593511" y="1356291"/>
            <a:ext cx="4487301" cy="2837075"/>
          </a:xfrm>
          <a:custGeom>
            <a:avLst/>
            <a:gdLst/>
            <a:ahLst/>
            <a:cxnLst/>
            <a:rect l="l" t="t" r="r" b="b"/>
            <a:pathLst>
              <a:path w="4487301" h="2837075" extrusionOk="0">
                <a:moveTo>
                  <a:pt x="0" y="0"/>
                </a:moveTo>
                <a:lnTo>
                  <a:pt x="4487301" y="0"/>
                </a:lnTo>
                <a:lnTo>
                  <a:pt x="4487301" y="2837075"/>
                </a:lnTo>
                <a:lnTo>
                  <a:pt x="0" y="2837075"/>
                </a:lnTo>
                <a:lnTo>
                  <a:pt x="0" y="0"/>
                </a:lnTo>
                <a:close/>
              </a:path>
            </a:pathLst>
          </a:custGeom>
          <a:blipFill rotWithShape="1">
            <a:blip r:embed="rId8">
              <a:alphaModFix/>
            </a:blip>
            <a:stretch>
              <a:fillRect/>
            </a:stretch>
          </a:blipFill>
          <a:ln>
            <a:noFill/>
          </a:ln>
        </p:spPr>
      </p:sp>
      <p:grpSp>
        <p:nvGrpSpPr>
          <p:cNvPr id="227" name="Google Shape;227;p9"/>
          <p:cNvGrpSpPr/>
          <p:nvPr/>
        </p:nvGrpSpPr>
        <p:grpSpPr>
          <a:xfrm>
            <a:off x="1028700" y="923322"/>
            <a:ext cx="16230600" cy="8334977"/>
            <a:chOff x="0" y="-38100"/>
            <a:chExt cx="4274726" cy="2195220"/>
          </a:xfrm>
        </p:grpSpPr>
        <p:sp>
          <p:nvSpPr>
            <p:cNvPr id="228" name="Google Shape;228;p9"/>
            <p:cNvSpPr/>
            <p:nvPr/>
          </p:nvSpPr>
          <p:spPr>
            <a:xfrm>
              <a:off x="0" y="10345"/>
              <a:ext cx="4274726" cy="2146775"/>
            </a:xfrm>
            <a:custGeom>
              <a:avLst/>
              <a:gdLst/>
              <a:ahLst/>
              <a:cxnLst/>
              <a:rect l="l" t="t" r="r" b="b"/>
              <a:pathLst>
                <a:path w="4274726" h="2146775" extrusionOk="0">
                  <a:moveTo>
                    <a:pt x="24327" y="0"/>
                  </a:moveTo>
                  <a:lnTo>
                    <a:pt x="4250399" y="0"/>
                  </a:lnTo>
                  <a:cubicBezTo>
                    <a:pt x="4263834" y="0"/>
                    <a:pt x="4274726" y="10891"/>
                    <a:pt x="4274726" y="24327"/>
                  </a:cubicBezTo>
                  <a:lnTo>
                    <a:pt x="4274726" y="2122448"/>
                  </a:lnTo>
                  <a:cubicBezTo>
                    <a:pt x="4274726" y="2135883"/>
                    <a:pt x="4263834" y="2146775"/>
                    <a:pt x="4250399" y="2146775"/>
                  </a:cubicBezTo>
                  <a:lnTo>
                    <a:pt x="24327" y="2146775"/>
                  </a:lnTo>
                  <a:cubicBezTo>
                    <a:pt x="10891" y="2146775"/>
                    <a:pt x="0" y="2135883"/>
                    <a:pt x="0" y="2122448"/>
                  </a:cubicBezTo>
                  <a:lnTo>
                    <a:pt x="0" y="24327"/>
                  </a:lnTo>
                  <a:cubicBezTo>
                    <a:pt x="0" y="10891"/>
                    <a:pt x="10891" y="0"/>
                    <a:pt x="24327" y="0"/>
                  </a:cubicBezTo>
                  <a:close/>
                </a:path>
              </a:pathLst>
            </a:custGeom>
            <a:solidFill>
              <a:srgbClr val="7D520E">
                <a:alpha val="6235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9"/>
            <p:cNvSpPr txBox="1"/>
            <p:nvPr/>
          </p:nvSpPr>
          <p:spPr>
            <a:xfrm>
              <a:off x="0" y="-38100"/>
              <a:ext cx="4274726" cy="21848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30" name="Google Shape;230;p9"/>
          <p:cNvSpPr txBox="1"/>
          <p:nvPr/>
        </p:nvSpPr>
        <p:spPr>
          <a:xfrm>
            <a:off x="2275201" y="1362588"/>
            <a:ext cx="13737598"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a:solidFill>
                  <a:srgbClr val="FFFFFF"/>
                </a:solidFill>
              </a:rPr>
              <a:t>CIRCUIT DIAGRAM</a:t>
            </a:r>
            <a:endParaRPr lang="en-US" sz="1050" dirty="0"/>
          </a:p>
        </p:txBody>
      </p:sp>
      <p:pic>
        <p:nvPicPr>
          <p:cNvPr id="231" name="Google Shape;231;p9"/>
          <p:cNvPicPr preferRelativeResize="0"/>
          <p:nvPr/>
        </p:nvPicPr>
        <p:blipFill rotWithShape="1">
          <a:blip r:embed="rId9">
            <a:alphaModFix/>
          </a:blip>
          <a:srcRect l="4693" t="2291" r="4252" b="4662"/>
          <a:stretch>
            <a:fillRect/>
          </a:stretch>
        </p:blipFill>
        <p:spPr>
          <a:xfrm>
            <a:off x="10025699" y="3067393"/>
            <a:ext cx="6868936" cy="4677686"/>
          </a:xfrm>
          <a:prstGeom prst="rect">
            <a:avLst/>
          </a:prstGeom>
          <a:noFill/>
          <a:ln>
            <a:noFill/>
          </a:ln>
        </p:spPr>
      </p:pic>
      <p:pic>
        <p:nvPicPr>
          <p:cNvPr id="4" name="Picture 3">
            <a:extLst>
              <a:ext uri="{FF2B5EF4-FFF2-40B4-BE49-F238E27FC236}">
                <a16:creationId xmlns:a16="http://schemas.microsoft.com/office/drawing/2014/main" id="{5F247CA6-48BB-49C8-A9B1-7FF475447BB4}"/>
              </a:ext>
            </a:extLst>
          </p:cNvPr>
          <p:cNvPicPr>
            <a:picLocks noChangeAspect="1"/>
          </p:cNvPicPr>
          <p:nvPr/>
        </p:nvPicPr>
        <p:blipFill>
          <a:blip r:embed="rId10"/>
          <a:srcRect l="5187" t="3416" b="4865"/>
          <a:stretch>
            <a:fillRect/>
          </a:stretch>
        </p:blipFill>
        <p:spPr>
          <a:xfrm>
            <a:off x="1293717" y="3067393"/>
            <a:ext cx="8466965" cy="4677686"/>
          </a:xfrm>
          <a:prstGeom prst="rect">
            <a:avLst/>
          </a:prstGeom>
        </p:spPr>
      </p:pic>
      <p:sp>
        <p:nvSpPr>
          <p:cNvPr id="5" name="TextBox 4">
            <a:extLst>
              <a:ext uri="{FF2B5EF4-FFF2-40B4-BE49-F238E27FC236}">
                <a16:creationId xmlns:a16="http://schemas.microsoft.com/office/drawing/2014/main" id="{10B8B631-EFB6-4B3E-63B1-9DD78C46C6BC}"/>
              </a:ext>
            </a:extLst>
          </p:cNvPr>
          <p:cNvSpPr txBox="1"/>
          <p:nvPr/>
        </p:nvSpPr>
        <p:spPr>
          <a:xfrm>
            <a:off x="4872942" y="5549657"/>
            <a:ext cx="662361" cy="307777"/>
          </a:xfrm>
          <a:prstGeom prst="rect">
            <a:avLst/>
          </a:prstGeom>
          <a:noFill/>
        </p:spPr>
        <p:txBody>
          <a:bodyPr wrap="none" rtlCol="0">
            <a:spAutoFit/>
          </a:bodyPr>
          <a:lstStyle/>
          <a:p>
            <a:r>
              <a:rPr lang="en-IN" dirty="0"/>
              <a:t>IC741</a:t>
            </a:r>
          </a:p>
        </p:txBody>
      </p:sp>
      <p:pic>
        <p:nvPicPr>
          <p:cNvPr id="7" name="Picture 6">
            <a:extLst>
              <a:ext uri="{FF2B5EF4-FFF2-40B4-BE49-F238E27FC236}">
                <a16:creationId xmlns:a16="http://schemas.microsoft.com/office/drawing/2014/main" id="{51A07D86-39DE-304B-23F2-BD60B1FD22E0}"/>
              </a:ext>
            </a:extLst>
          </p:cNvPr>
          <p:cNvPicPr>
            <a:picLocks noChangeAspect="1"/>
          </p:cNvPicPr>
          <p:nvPr/>
        </p:nvPicPr>
        <p:blipFill>
          <a:blip r:embed="rId11"/>
          <a:stretch>
            <a:fillRect/>
          </a:stretch>
        </p:blipFill>
        <p:spPr>
          <a:xfrm>
            <a:off x="3502794" y="5049875"/>
            <a:ext cx="509396" cy="6622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581</Words>
  <Application>Microsoft Office PowerPoint</Application>
  <PresentationFormat>Custom</PresentationFormat>
  <Paragraphs>77</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Open Sans</vt:lpstr>
      <vt:lpstr>Times New Roman</vt:lpstr>
      <vt:lpstr>Calibri</vt:lpstr>
      <vt:lpstr>Nunito</vt:lpstr>
      <vt:lpstr>Arial</vt:lpstr>
      <vt:lpstr>Bodoni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HEMANATHAN A</cp:lastModifiedBy>
  <cp:revision>4</cp:revision>
  <dcterms:created xsi:type="dcterms:W3CDTF">2006-08-16T00:00:00Z</dcterms:created>
  <dcterms:modified xsi:type="dcterms:W3CDTF">2025-11-13T18:52:38Z</dcterms:modified>
</cp:coreProperties>
</file>